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charts/chart7.xml" ContentType="application/vnd.openxmlformats-officedocument.drawingml.chart+xml"/>
  <Override PartName="/ppt/slides/slide99.xml" ContentType="application/vnd.openxmlformats-officedocument.presentationml.slide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8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9"/>
  </p:notesMasterIdLst>
  <p:sldIdLst>
    <p:sldId id="256" r:id="rId2"/>
    <p:sldId id="271" r:id="rId3"/>
    <p:sldId id="377" r:id="rId4"/>
    <p:sldId id="276" r:id="rId5"/>
    <p:sldId id="275" r:id="rId6"/>
    <p:sldId id="277" r:id="rId7"/>
    <p:sldId id="272" r:id="rId8"/>
    <p:sldId id="279" r:id="rId9"/>
    <p:sldId id="261" r:id="rId10"/>
    <p:sldId id="262" r:id="rId11"/>
    <p:sldId id="281" r:id="rId12"/>
    <p:sldId id="291" r:id="rId13"/>
    <p:sldId id="292" r:id="rId14"/>
    <p:sldId id="322" r:id="rId15"/>
    <p:sldId id="264" r:id="rId16"/>
    <p:sldId id="323" r:id="rId17"/>
    <p:sldId id="280" r:id="rId18"/>
    <p:sldId id="269" r:id="rId19"/>
    <p:sldId id="285" r:id="rId20"/>
    <p:sldId id="286" r:id="rId21"/>
    <p:sldId id="289" r:id="rId22"/>
    <p:sldId id="324" r:id="rId23"/>
    <p:sldId id="294" r:id="rId24"/>
    <p:sldId id="302" r:id="rId25"/>
    <p:sldId id="304" r:id="rId26"/>
    <p:sldId id="305" r:id="rId27"/>
    <p:sldId id="306" r:id="rId28"/>
    <p:sldId id="295" r:id="rId29"/>
    <p:sldId id="385" r:id="rId30"/>
    <p:sldId id="386" r:id="rId31"/>
    <p:sldId id="387" r:id="rId32"/>
    <p:sldId id="388" r:id="rId33"/>
    <p:sldId id="389" r:id="rId34"/>
    <p:sldId id="390" r:id="rId35"/>
    <p:sldId id="391" r:id="rId36"/>
    <p:sldId id="392" r:id="rId37"/>
    <p:sldId id="393" r:id="rId38"/>
    <p:sldId id="313" r:id="rId39"/>
    <p:sldId id="297" r:id="rId40"/>
    <p:sldId id="307" r:id="rId41"/>
    <p:sldId id="314" r:id="rId42"/>
    <p:sldId id="315" r:id="rId43"/>
    <p:sldId id="296" r:id="rId44"/>
    <p:sldId id="316" r:id="rId45"/>
    <p:sldId id="317" r:id="rId46"/>
    <p:sldId id="379" r:id="rId47"/>
    <p:sldId id="298" r:id="rId48"/>
    <p:sldId id="299" r:id="rId49"/>
    <p:sldId id="325" r:id="rId50"/>
    <p:sldId id="326" r:id="rId51"/>
    <p:sldId id="300" r:id="rId52"/>
    <p:sldId id="321" r:id="rId53"/>
    <p:sldId id="320" r:id="rId54"/>
    <p:sldId id="381" r:id="rId55"/>
    <p:sldId id="318" r:id="rId56"/>
    <p:sldId id="382" r:id="rId57"/>
    <p:sldId id="328" r:id="rId58"/>
    <p:sldId id="330" r:id="rId59"/>
    <p:sldId id="333" r:id="rId60"/>
    <p:sldId id="336" r:id="rId61"/>
    <p:sldId id="337" r:id="rId62"/>
    <p:sldId id="347" r:id="rId63"/>
    <p:sldId id="343" r:id="rId64"/>
    <p:sldId id="345" r:id="rId65"/>
    <p:sldId id="414" r:id="rId66"/>
    <p:sldId id="415" r:id="rId67"/>
    <p:sldId id="417" r:id="rId68"/>
    <p:sldId id="418" r:id="rId69"/>
    <p:sldId id="398" r:id="rId70"/>
    <p:sldId id="410" r:id="rId71"/>
    <p:sldId id="348" r:id="rId72"/>
    <p:sldId id="369" r:id="rId73"/>
    <p:sldId id="367" r:id="rId74"/>
    <p:sldId id="370" r:id="rId75"/>
    <p:sldId id="363" r:id="rId76"/>
    <p:sldId id="351" r:id="rId77"/>
    <p:sldId id="352" r:id="rId78"/>
    <p:sldId id="354" r:id="rId79"/>
    <p:sldId id="356" r:id="rId80"/>
    <p:sldId id="358" r:id="rId81"/>
    <p:sldId id="362" r:id="rId82"/>
    <p:sldId id="372" r:id="rId83"/>
    <p:sldId id="373" r:id="rId84"/>
    <p:sldId id="374" r:id="rId85"/>
    <p:sldId id="412" r:id="rId86"/>
    <p:sldId id="411" r:id="rId87"/>
    <p:sldId id="378" r:id="rId88"/>
    <p:sldId id="395" r:id="rId89"/>
    <p:sldId id="396" r:id="rId90"/>
    <p:sldId id="383" r:id="rId91"/>
    <p:sldId id="384" r:id="rId92"/>
    <p:sldId id="446" r:id="rId93"/>
    <p:sldId id="425" r:id="rId94"/>
    <p:sldId id="401" r:id="rId95"/>
    <p:sldId id="402" r:id="rId96"/>
    <p:sldId id="403" r:id="rId97"/>
    <p:sldId id="404" r:id="rId98"/>
    <p:sldId id="431" r:id="rId99"/>
    <p:sldId id="429" r:id="rId100"/>
    <p:sldId id="420" r:id="rId101"/>
    <p:sldId id="405" r:id="rId102"/>
    <p:sldId id="413" r:id="rId103"/>
    <p:sldId id="452" r:id="rId104"/>
    <p:sldId id="433" r:id="rId105"/>
    <p:sldId id="408" r:id="rId106"/>
    <p:sldId id="419" r:id="rId107"/>
    <p:sldId id="441" r:id="rId108"/>
    <p:sldId id="436" r:id="rId109"/>
    <p:sldId id="442" r:id="rId110"/>
    <p:sldId id="443" r:id="rId111"/>
    <p:sldId id="445" r:id="rId112"/>
    <p:sldId id="430" r:id="rId113"/>
    <p:sldId id="437" r:id="rId114"/>
    <p:sldId id="447" r:id="rId115"/>
    <p:sldId id="448" r:id="rId116"/>
    <p:sldId id="449" r:id="rId117"/>
    <p:sldId id="450" r:id="rId1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66FF66"/>
    <a:srgbClr val="F2F6C2"/>
    <a:srgbClr val="C7D636"/>
    <a:srgbClr val="60FAE8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/>
    <c:plotArea>
      <c:layout/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Ясли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2014 год</c:v>
                </c:pt>
                <c:pt idx="1">
                  <c:v>2015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106.4</c:v>
                </c:pt>
                <c:pt idx="1">
                  <c:v>112.8</c:v>
                </c:pt>
              </c:numCache>
            </c:numRef>
          </c:val>
        </c:ser>
        <c:overlap val="100"/>
        <c:axId val="130461696"/>
        <c:axId val="130463232"/>
      </c:barChart>
      <c:catAx>
        <c:axId val="130461696"/>
        <c:scaling>
          <c:orientation val="minMax"/>
        </c:scaling>
        <c:axPos val="b"/>
        <c:tickLblPos val="nextTo"/>
        <c:crossAx val="130463232"/>
        <c:crosses val="autoZero"/>
        <c:auto val="1"/>
        <c:lblAlgn val="ctr"/>
        <c:lblOffset val="100"/>
      </c:catAx>
      <c:valAx>
        <c:axId val="130463232"/>
        <c:scaling>
          <c:orientation val="minMax"/>
        </c:scaling>
        <c:axPos val="l"/>
        <c:majorGridlines/>
        <c:numFmt formatCode="General" sourceLinked="1"/>
        <c:tickLblPos val="nextTo"/>
        <c:crossAx val="130461696"/>
        <c:crosses val="autoZero"/>
        <c:crossBetween val="between"/>
      </c:valAx>
    </c:plotArea>
    <c:legend>
      <c:legendPos val="r"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12-13 год</c:v>
                </c:pt>
                <c:pt idx="1">
                  <c:v>13-14 год</c:v>
                </c:pt>
                <c:pt idx="2">
                  <c:v>14-15 год</c:v>
                </c:pt>
                <c:pt idx="3">
                  <c:v>15-16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28</c:v>
                </c:pt>
                <c:pt idx="1">
                  <c:v>45</c:v>
                </c:pt>
                <c:pt idx="2">
                  <c:v>50</c:v>
                </c:pt>
                <c:pt idx="3">
                  <c:v>1.2</c:v>
                </c:pt>
              </c:numCache>
            </c:numRef>
          </c:val>
        </c:ser>
      </c:pie3DChart>
    </c:plotArea>
    <c:legend>
      <c:legendPos val="r"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/>
    <c:view3D>
      <c:perspective val="30"/>
    </c:view3D>
    <c:plotArea>
      <c:layout>
        <c:manualLayout>
          <c:layoutTarget val="inner"/>
          <c:xMode val="edge"/>
          <c:yMode val="edge"/>
          <c:x val="3.4564021995286701E-2"/>
          <c:y val="0.1008116846962307"/>
          <c:w val="0.74220732227795949"/>
          <c:h val="0.6913110357938984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Сад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2014 год</c:v>
                </c:pt>
                <c:pt idx="1">
                  <c:v>2015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148.5</c:v>
                </c:pt>
                <c:pt idx="1">
                  <c:v>157.4</c:v>
                </c:pt>
              </c:numCache>
            </c:numRef>
          </c:val>
        </c:ser>
      </c:pie3DChart>
    </c:plotArea>
    <c:legend>
      <c:legendPos val="r"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1 р по болезни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  <c:pt idx="3">
                  <c:v>2015-2016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15</c:v>
                </c:pt>
                <c:pt idx="1">
                  <c:v>14.7</c:v>
                </c:pt>
                <c:pt idx="2">
                  <c:v>13</c:v>
                </c:pt>
                <c:pt idx="3">
                  <c:v>12.8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% ЧБД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  <c:pt idx="3">
                  <c:v>2015-2016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16</c:v>
                </c:pt>
                <c:pt idx="1">
                  <c:v>15.8</c:v>
                </c:pt>
                <c:pt idx="2">
                  <c:v>14</c:v>
                </c:pt>
                <c:pt idx="3">
                  <c:v>13.5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простуд  заб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  <c:pt idx="3">
                  <c:v>2015-2016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15</c:v>
                </c:pt>
                <c:pt idx="1">
                  <c:v>10</c:v>
                </c:pt>
                <c:pt idx="2">
                  <c:v>8</c:v>
                </c:pt>
                <c:pt idx="3">
                  <c:v>7</c:v>
                </c:pt>
              </c:numCache>
            </c:numRef>
          </c:val>
        </c:ser>
        <c:shape val="cylinder"/>
        <c:axId val="101152640"/>
        <c:axId val="101154176"/>
        <c:axId val="0"/>
      </c:bar3DChart>
      <c:catAx>
        <c:axId val="101152640"/>
        <c:scaling>
          <c:orientation val="minMax"/>
        </c:scaling>
        <c:axPos val="b"/>
        <c:tickLblPos val="nextTo"/>
        <c:crossAx val="101154176"/>
        <c:crosses val="autoZero"/>
        <c:auto val="1"/>
        <c:lblAlgn val="ctr"/>
        <c:lblOffset val="100"/>
      </c:catAx>
      <c:valAx>
        <c:axId val="101154176"/>
        <c:scaling>
          <c:orientation val="minMax"/>
        </c:scaling>
        <c:axPos val="l"/>
        <c:majorGridlines/>
        <c:numFmt formatCode="General" sourceLinked="1"/>
        <c:tickLblPos val="nextTo"/>
        <c:crossAx val="101152640"/>
        <c:crosses val="autoZero"/>
        <c:crossBetween val="between"/>
      </c:valAx>
    </c:plotArea>
    <c:legend>
      <c:legendPos val="r"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Высшая</c:v>
                </c:pt>
                <c:pt idx="1">
                  <c:v>Первая</c:v>
                </c:pt>
                <c:pt idx="2">
                  <c:v>Соответствие должности</c:v>
                </c:pt>
                <c:pt idx="3">
                  <c:v>По стажу и образованию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43.7</c:v>
                </c:pt>
                <c:pt idx="1">
                  <c:v>31.2</c:v>
                </c:pt>
                <c:pt idx="2">
                  <c:v>18.7</c:v>
                </c:pt>
                <c:pt idx="3">
                  <c:v>6.2</c:v>
                </c:pt>
              </c:numCache>
            </c:numRef>
          </c:val>
        </c:ser>
      </c:pie3DChart>
    </c:plotArea>
    <c:legend>
      <c:legendPos val="r"/>
      <c:txPr>
        <a:bodyPr/>
        <a:lstStyle/>
        <a:p>
          <a:pPr>
            <a:defRPr sz="1400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/>
      <c:pie3DChart>
        <c:varyColors val="1"/>
      </c:pie3DChart>
    </c:plotArea>
    <c:legend>
      <c:legendPos val="r"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кий  стаж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от3 до5</c:v>
                </c:pt>
                <c:pt idx="1">
                  <c:v>от 10-15</c:v>
                </c:pt>
                <c:pt idx="2">
                  <c:v>от 15-20</c:v>
                </c:pt>
                <c:pt idx="3">
                  <c:v>свыше 20лет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12</c:v>
                </c:pt>
                <c:pt idx="1">
                  <c:v>19</c:v>
                </c:pt>
                <c:pt idx="2">
                  <c:v>31</c:v>
                </c:pt>
                <c:pt idx="3">
                  <c:v>37.5</c:v>
                </c:pt>
              </c:numCache>
            </c:numRef>
          </c:val>
        </c:ser>
      </c:pie3DChart>
    </c:plotArea>
    <c:legend>
      <c:legendPos val="r"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Высшее педагогическое</c:v>
                </c:pt>
                <c:pt idx="1">
                  <c:v>Среднее педагогическое</c:v>
                </c:pt>
                <c:pt idx="2">
                  <c:v>среднее специальное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69</c:v>
                </c:pt>
                <c:pt idx="1">
                  <c:v>25</c:v>
                </c:pt>
                <c:pt idx="2">
                  <c:v>6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6329396325459389"/>
          <c:y val="0.32631110771343047"/>
          <c:w val="0.336706036745407"/>
          <c:h val="0.66165344259332293"/>
        </c:manualLayout>
      </c:layout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от 30 до 39</c:v>
                </c:pt>
                <c:pt idx="1">
                  <c:v>от 40-44</c:v>
                </c:pt>
                <c:pt idx="2">
                  <c:v>от 45-55</c:v>
                </c:pt>
                <c:pt idx="3">
                  <c:v>от 55-59 и выше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18.7</c:v>
                </c:pt>
                <c:pt idx="1">
                  <c:v>25</c:v>
                </c:pt>
                <c:pt idx="2">
                  <c:v>6</c:v>
                </c:pt>
                <c:pt idx="3">
                  <c:v>37</c:v>
                </c:pt>
              </c:numCache>
            </c:numRef>
          </c:val>
        </c:ser>
      </c:pie3DChart>
    </c:plotArea>
    <c:legend>
      <c:legendPos val="r"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/>
      <c:pie3DChart>
        <c:varyColors val="1"/>
      </c:pie3DChart>
    </c:plotArea>
    <c:legend>
      <c:legendPos val="r"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1E8FC5-A41D-4C9F-B465-800AED11F75C}" type="datetimeFigureOut">
              <a:rPr lang="ru-RU" smtClean="0"/>
              <a:pPr/>
              <a:t>24.11.2016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1B5AEA-BF34-4A38-B651-1E8E7134487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1B5AEA-BF34-4A38-B651-1E8E71344874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168DB-3416-4839-B01C-ED533B5A3D7F}" type="datetimeFigureOut">
              <a:rPr lang="ru-RU" smtClean="0"/>
              <a:pPr/>
              <a:t>24.11.2016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99F2-378C-4649-99D4-3E96117954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168DB-3416-4839-B01C-ED533B5A3D7F}" type="datetimeFigureOut">
              <a:rPr lang="ru-RU" smtClean="0"/>
              <a:pPr/>
              <a:t>24.11.2016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99F2-378C-4649-99D4-3E96117954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168DB-3416-4839-B01C-ED533B5A3D7F}" type="datetimeFigureOut">
              <a:rPr lang="ru-RU" smtClean="0"/>
              <a:pPr/>
              <a:t>24.11.2016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99F2-378C-4649-99D4-3E96117954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85801" y="152767"/>
            <a:ext cx="6870700" cy="1600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85801" y="1828800"/>
            <a:ext cx="3746500" cy="177604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35501" y="1828800"/>
            <a:ext cx="3746500" cy="177604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85801" y="3710354"/>
            <a:ext cx="3746500" cy="177604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35501" y="3710354"/>
            <a:ext cx="3746500" cy="177604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29688-2739-426B-BE5A-5FC2BAA4DF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152767"/>
            <a:ext cx="6870700" cy="1600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1" y="1828800"/>
            <a:ext cx="3746500" cy="3657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35501" y="1828800"/>
            <a:ext cx="3746500" cy="177604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35501" y="3710354"/>
            <a:ext cx="3746500" cy="177604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1966D4-8E80-44F8-83DB-1B3F1ACC7A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168DB-3416-4839-B01C-ED533B5A3D7F}" type="datetimeFigureOut">
              <a:rPr lang="ru-RU" smtClean="0"/>
              <a:pPr/>
              <a:t>24.11.2016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99F2-378C-4649-99D4-3E96117954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168DB-3416-4839-B01C-ED533B5A3D7F}" type="datetimeFigureOut">
              <a:rPr lang="ru-RU" smtClean="0"/>
              <a:pPr/>
              <a:t>24.11.2016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99F2-378C-4649-99D4-3E96117954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168DB-3416-4839-B01C-ED533B5A3D7F}" type="datetimeFigureOut">
              <a:rPr lang="ru-RU" smtClean="0"/>
              <a:pPr/>
              <a:t>24.11.2016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99F2-378C-4649-99D4-3E96117954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168DB-3416-4839-B01C-ED533B5A3D7F}" type="datetimeFigureOut">
              <a:rPr lang="ru-RU" smtClean="0"/>
              <a:pPr/>
              <a:t>24.11.2016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99F2-378C-4649-99D4-3E96117954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168DB-3416-4839-B01C-ED533B5A3D7F}" type="datetimeFigureOut">
              <a:rPr lang="ru-RU" smtClean="0"/>
              <a:pPr/>
              <a:t>24.11.2016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99F2-378C-4649-99D4-3E96117954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168DB-3416-4839-B01C-ED533B5A3D7F}" type="datetimeFigureOut">
              <a:rPr lang="ru-RU" smtClean="0"/>
              <a:pPr/>
              <a:t>24.11.2016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99F2-378C-4649-99D4-3E96117954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168DB-3416-4839-B01C-ED533B5A3D7F}" type="datetimeFigureOut">
              <a:rPr lang="ru-RU" smtClean="0"/>
              <a:pPr/>
              <a:t>24.11.2016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99F2-378C-4649-99D4-3E96117954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168DB-3416-4839-B01C-ED533B5A3D7F}" type="datetimeFigureOut">
              <a:rPr lang="ru-RU" smtClean="0"/>
              <a:pPr/>
              <a:t>24.11.2016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99F2-378C-4649-99D4-3E96117954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168DB-3416-4839-B01C-ED533B5A3D7F}" type="datetimeFigureOut">
              <a:rPr lang="ru-RU" smtClean="0"/>
              <a:pPr/>
              <a:t>24.11.2016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A99F2-378C-4649-99D4-3E961179548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с двумя скругленными противолежащими углами 7"/>
          <p:cNvSpPr/>
          <p:nvPr userDrawn="1"/>
        </p:nvSpPr>
        <p:spPr>
          <a:xfrm>
            <a:off x="142844" y="142852"/>
            <a:ext cx="8858312" cy="6572296"/>
          </a:xfrm>
          <a:prstGeom prst="round2DiagRect">
            <a:avLst>
              <a:gd name="adj1" fmla="val 16667"/>
              <a:gd name="adj2" fmla="val 849"/>
            </a:avLst>
          </a:prstGeom>
          <a:solidFill>
            <a:srgbClr val="60FAE8">
              <a:alpha val="31000"/>
            </a:srgbClr>
          </a:solidFill>
          <a:ln w="57150">
            <a:solidFill>
              <a:srgbClr val="C0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gorod002_l.png"/>
          <p:cNvPicPr>
            <a:picLocks noChangeAspect="1"/>
          </p:cNvPicPr>
          <p:nvPr userDrawn="1"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5311"/>
          <a:stretch>
            <a:fillRect/>
          </a:stretch>
        </p:blipFill>
        <p:spPr>
          <a:xfrm>
            <a:off x="0" y="5915012"/>
            <a:ext cx="1571636" cy="942988"/>
          </a:xfrm>
          <a:prstGeom prst="rect">
            <a:avLst/>
          </a:prstGeom>
        </p:spPr>
      </p:pic>
      <p:pic>
        <p:nvPicPr>
          <p:cNvPr id="11" name="Рисунок 10" descr="gorod005_l.png"/>
          <p:cNvPicPr>
            <a:picLocks noChangeAspect="1"/>
          </p:cNvPicPr>
          <p:nvPr userDrawn="1"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0001" b="11765"/>
          <a:stretch>
            <a:fillRect/>
          </a:stretch>
        </p:blipFill>
        <p:spPr>
          <a:xfrm>
            <a:off x="0" y="0"/>
            <a:ext cx="1571604" cy="1459351"/>
          </a:xfrm>
          <a:prstGeom prst="rect">
            <a:avLst/>
          </a:prstGeom>
        </p:spPr>
      </p:pic>
      <p:pic>
        <p:nvPicPr>
          <p:cNvPr id="12" name="Рисунок 11" descr="gorod002_l.png"/>
          <p:cNvPicPr>
            <a:picLocks noChangeAspect="1"/>
          </p:cNvPicPr>
          <p:nvPr userDrawn="1"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5311"/>
          <a:stretch>
            <a:fillRect/>
          </a:stretch>
        </p:blipFill>
        <p:spPr>
          <a:xfrm>
            <a:off x="4714876" y="5915012"/>
            <a:ext cx="1571636" cy="942988"/>
          </a:xfrm>
          <a:prstGeom prst="rect">
            <a:avLst/>
          </a:prstGeom>
        </p:spPr>
      </p:pic>
      <p:pic>
        <p:nvPicPr>
          <p:cNvPr id="13" name="Рисунок 12" descr="gorod002_l.png"/>
          <p:cNvPicPr>
            <a:picLocks noChangeAspect="1"/>
          </p:cNvPicPr>
          <p:nvPr userDrawn="1"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5311"/>
          <a:stretch>
            <a:fillRect/>
          </a:stretch>
        </p:blipFill>
        <p:spPr>
          <a:xfrm>
            <a:off x="6286512" y="5915012"/>
            <a:ext cx="1571636" cy="942988"/>
          </a:xfrm>
          <a:prstGeom prst="rect">
            <a:avLst/>
          </a:prstGeom>
        </p:spPr>
      </p:pic>
      <p:pic>
        <p:nvPicPr>
          <p:cNvPr id="14" name="Рисунок 13" descr="gorod002_l.png"/>
          <p:cNvPicPr>
            <a:picLocks noChangeAspect="1"/>
          </p:cNvPicPr>
          <p:nvPr userDrawn="1"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5311"/>
          <a:stretch>
            <a:fillRect/>
          </a:stretch>
        </p:blipFill>
        <p:spPr>
          <a:xfrm>
            <a:off x="3143240" y="5915012"/>
            <a:ext cx="1571636" cy="942988"/>
          </a:xfrm>
          <a:prstGeom prst="rect">
            <a:avLst/>
          </a:prstGeom>
        </p:spPr>
      </p:pic>
      <p:pic>
        <p:nvPicPr>
          <p:cNvPr id="15" name="Рисунок 14" descr="gorod002_l.png"/>
          <p:cNvPicPr>
            <a:picLocks noChangeAspect="1"/>
          </p:cNvPicPr>
          <p:nvPr userDrawn="1"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5311"/>
          <a:stretch>
            <a:fillRect/>
          </a:stretch>
        </p:blipFill>
        <p:spPr>
          <a:xfrm>
            <a:off x="1571604" y="5915012"/>
            <a:ext cx="1571636" cy="942988"/>
          </a:xfrm>
          <a:prstGeom prst="rect">
            <a:avLst/>
          </a:prstGeom>
        </p:spPr>
      </p:pic>
      <p:pic>
        <p:nvPicPr>
          <p:cNvPr id="16" name="Рисунок 15" descr="gorod002_l.png"/>
          <p:cNvPicPr>
            <a:picLocks noChangeAspect="1"/>
          </p:cNvPicPr>
          <p:nvPr userDrawn="1"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8184" b="25311"/>
          <a:stretch>
            <a:fillRect/>
          </a:stretch>
        </p:blipFill>
        <p:spPr>
          <a:xfrm>
            <a:off x="7858148" y="5915012"/>
            <a:ext cx="1285852" cy="94298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976468" y="0"/>
            <a:ext cx="1167532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Рисунок 20"/>
          <p:cNvPicPr/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843832" y="5130198"/>
            <a:ext cx="1300168" cy="1727802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://a2b2.ru/kindergardens/8873" TargetMode="External"/><Relationship Id="rId2" Type="http://schemas.openxmlformats.org/officeDocument/2006/relationships/hyperlink" Target="http://ds_84_zolotoe_zernyshko.a2b2.ru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6.jpe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ds_84_zolotoe_zernyshko.a2b2.ru/" TargetMode="Externa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://ds_84_zolotoe_zernyshko.a2b2.ru/" TargetMode="Externa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ds_84_zolotoe_zernyshko.a2b2.ru/" TargetMode="Externa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Заголовок</a:t>
            </a:r>
            <a:endParaRPr lang="ru-RU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7" name="Содержимое 6" descr="84 сад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95936" y="4221088"/>
            <a:ext cx="3024336" cy="2268252"/>
          </a:xfrm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619672" y="332656"/>
            <a:ext cx="6309914" cy="34778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600" b="1" i="1" dirty="0" smtClean="0">
              <a:solidFill>
                <a:srgbClr val="C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600" b="1" i="1" dirty="0" smtClean="0">
              <a:solidFill>
                <a:srgbClr val="C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Публичный доклад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заведующего муниципального  бюджетным </a:t>
            </a:r>
            <a:b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     образовательным учреждением «Центр развития ребенка- Детский сад №84 «Золотое зернышко»   </a:t>
            </a:r>
            <a:r>
              <a:rPr kumimoji="0" lang="ru-RU" sz="1600" b="1" i="1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Кокоревой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Н.Н.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 2015-16 учебный год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5724128" y="488763"/>
            <a:ext cx="213402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E446A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                                          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 smtClean="0">
              <a:solidFill>
                <a:srgbClr val="0E446A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E446A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 smtClean="0">
              <a:solidFill>
                <a:srgbClr val="0E446A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ru-RU" sz="1100" b="0" i="0" u="none" strike="noStrike" cap="none" normalizeH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УТВЕРЖДЕНО</a:t>
            </a:r>
            <a:endParaRPr kumimoji="0" lang="ru-RU" sz="600" b="0" i="0" u="none" strike="noStrike" cap="none" normalizeH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Педагогическим советом</a:t>
            </a:r>
            <a:endParaRPr kumimoji="0" lang="ru-RU" sz="600" b="0" i="0" u="none" strike="noStrike" cap="none" normalizeH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МБДОУ «ЦРР -  Детский сад №84 « Золотое зернышко»</a:t>
            </a:r>
            <a:endParaRPr kumimoji="0" lang="ru-RU" sz="600" b="0" i="0" u="none" strike="noStrike" cap="none" normalizeH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Ногинского района Московской области</a:t>
            </a:r>
            <a:endParaRPr kumimoji="0" lang="ru-RU" sz="600" b="0" i="0" u="none" strike="noStrike" cap="none" normalizeH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Протокол №1 от 04.09.2015г</a:t>
            </a:r>
            <a:endParaRPr kumimoji="0" lang="ru-RU" sz="1800" b="0" i="0" u="none" strike="noStrike" cap="none" normalizeH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http://www.kudteatr.ru/pic/logo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692697"/>
            <a:ext cx="2160240" cy="12241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539552" y="1052737"/>
          <a:ext cx="7704856" cy="552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04856"/>
              </a:tblGrid>
              <a:tr h="35600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56001">
                <a:tc>
                  <a:txBody>
                    <a:bodyPr/>
                    <a:lstStyle/>
                    <a:p>
                      <a:endParaRPr lang="ru-RU" sz="14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02250">
                <a:tc>
                  <a:txBody>
                    <a:bodyPr/>
                    <a:lstStyle/>
                    <a:p>
                      <a:r>
                        <a:rPr lang="ru-RU" sz="14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Телефон:</a:t>
                      </a:r>
                      <a:r>
                        <a:rPr lang="ru-RU" sz="140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 8-496-51-62-192</a:t>
                      </a:r>
                      <a:r>
                        <a:rPr lang="ru-RU" sz="14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  заведующая   МБДОУ «ЦРР -Детский сад №84 «Золотое зернышко»</a:t>
                      </a:r>
                      <a:r>
                        <a:rPr lang="ru-RU" sz="140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ru-RU" sz="140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40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Кокорева   Надежда Николаевна</a:t>
                      </a:r>
                      <a:br>
                        <a:rPr lang="ru-RU" sz="140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endParaRPr lang="ru-RU" sz="14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</a:tr>
              <a:tr h="356001">
                <a:tc>
                  <a:txBody>
                    <a:bodyPr/>
                    <a:lstStyle/>
                    <a:p>
                      <a:endParaRPr lang="ru-RU" sz="14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02250">
                <a:tc>
                  <a:txBody>
                    <a:bodyPr/>
                    <a:lstStyle/>
                    <a:p>
                      <a:r>
                        <a:rPr lang="ru-RU" sz="14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Режим работы: пятидневная рабочая неделя </a:t>
                      </a:r>
                      <a:r>
                        <a:rPr lang="ru-RU" sz="1400" b="1" i="1" kern="1200" baseline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 </a:t>
                      </a:r>
                      <a:r>
                        <a:rPr lang="ru-RU" sz="1400" b="1" i="1" kern="1200" baseline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10  </a:t>
                      </a:r>
                      <a:r>
                        <a:rPr lang="ru-RU" sz="14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часовым пребыванием детей с 7.30 до 17.30, имеется дежурная группа.</a:t>
                      </a:r>
                      <a:endParaRPr lang="ru-RU" sz="1400" i="1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выходные дни –суббота, воскресенье.</a:t>
                      </a:r>
                      <a:endParaRPr lang="ru-RU" sz="14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</a:tr>
              <a:tr h="339517">
                <a:tc>
                  <a:txBody>
                    <a:bodyPr/>
                    <a:lstStyle/>
                    <a:p>
                      <a:endParaRPr lang="ru-RU" sz="14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6001">
                <a:tc>
                  <a:txBody>
                    <a:bodyPr/>
                    <a:lstStyle/>
                    <a:p>
                      <a:pPr fontAlgn="base"/>
                      <a:r>
                        <a:rPr lang="ru-RU" sz="16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Наш детский сад имеет 2 здания . В ДОУ  функционировало 9 групп .</a:t>
                      </a:r>
                    </a:p>
                    <a:p>
                      <a:pPr fontAlgn="base"/>
                      <a:r>
                        <a:rPr lang="ru-RU" sz="16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       В 2015-2016 учебном году детский сад  был укомплектован кадрами на 100 %.  Коллектив детского сада творческий, динамичный, целеустремленный и включает в себя высококвалифицированных специалистов. Образовательную работу  с детьми вели 16 педагогов: воспитатели, учителя-логопеды , музыкальные руководители,  руководитель физического воспитания, педагог-психолог.</a:t>
                      </a:r>
                    </a:p>
                    <a:p>
                      <a:pPr fontAlgn="base"/>
                      <a:r>
                        <a:rPr lang="ru-RU" sz="16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стабильности педагогического коллектива свидетельствует отсутствие текучести кадров.</a:t>
                      </a:r>
                      <a:endParaRPr lang="ru-RU" sz="1600" b="1" i="1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</a:tr>
              <a:tr h="356001">
                <a:tc>
                  <a:txBody>
                    <a:bodyPr/>
                    <a:lstStyle/>
                    <a:p>
                      <a:endParaRPr lang="ru-RU" sz="1600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Рисунок 3" descr="http://www.kudteatr.ru/pic/logo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188641"/>
            <a:ext cx="2664296" cy="864095"/>
          </a:xfrm>
          <a:prstGeom prst="rect">
            <a:avLst/>
          </a:prstGeom>
          <a:noFill/>
        </p:spPr>
      </p:pic>
      <p:pic>
        <p:nvPicPr>
          <p:cNvPr id="6" name="Рисунок 5" descr="http://www.kudteatr.ru/pic/logo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188640"/>
            <a:ext cx="2664296" cy="864095"/>
          </a:xfrm>
          <a:prstGeom prst="rect">
            <a:avLst/>
          </a:prstGeom>
          <a:noFill/>
        </p:spPr>
      </p:pic>
      <p:pic>
        <p:nvPicPr>
          <p:cNvPr id="7" name="Рисунок 6" descr="http://www.kudteatr.ru/pic/logo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214290"/>
            <a:ext cx="2664296" cy="8640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755576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Сокурова Н.В. Проект и презентация </a:t>
            </a:r>
            <a:br>
              <a:rPr lang="ru-RU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"Россия - Родина наша, нет ее краше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SDC121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99792" y="1292659"/>
            <a:ext cx="3744415" cy="5141045"/>
          </a:xfr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859216" cy="778098"/>
          </a:xfrm>
        </p:spPr>
        <p:txBody>
          <a:bodyPr>
            <a:normAutofit fontScale="90000"/>
          </a:bodyPr>
          <a:lstStyle/>
          <a:p>
            <a: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4.2.Достижения детей.</a:t>
            </a:r>
            <a: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РЕЗУЛЬТАТЫ СПАРТАКИАДЫ «МАУГЛИ»</a:t>
            </a:r>
            <a:r>
              <a:rPr lang="ru-RU" sz="27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 мая 2016 года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71472" y="1285860"/>
            <a:ext cx="5440688" cy="531149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400" dirty="0" smtClean="0"/>
              <a:t> 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1.Старшая группа «Буратино»</a:t>
            </a:r>
          </a:p>
          <a:p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Максимов Андрей – 2 место – в многоборье</a:t>
            </a:r>
          </a:p>
          <a:p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Подготовительная группа «Мальвина»</a:t>
            </a:r>
          </a:p>
          <a:p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Суханов Андрей – 1 место в многоборье</a:t>
            </a:r>
          </a:p>
          <a:p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Суханов Андрей – 1 место, вид – вис – 102 сек</a:t>
            </a:r>
          </a:p>
          <a:p>
            <a:r>
              <a:rPr lang="ru-RU" sz="1600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Хазиев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Альберт – 2 место, вид-пресс – 28 раз</a:t>
            </a:r>
          </a:p>
          <a:p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Ларина Алёна – 3 место, вид – пресс – 25 раз</a:t>
            </a:r>
          </a:p>
          <a:p>
            <a:pPr>
              <a:buNone/>
            </a:pP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2.Подготовительная группа «Чебурашка»</a:t>
            </a:r>
          </a:p>
          <a:p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Гончарова Валя – 1 место, вид – наклон вперед – 23 см</a:t>
            </a:r>
          </a:p>
          <a:p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Романов Максим – 2 место, вид – наклон вперед – 11 см</a:t>
            </a:r>
          </a:p>
          <a:p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Бубнов Родион – 2 место, вид – отжимание – 54 раза</a:t>
            </a:r>
          </a:p>
          <a:p>
            <a:r>
              <a:rPr lang="ru-RU" sz="1600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Маташков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Миша – 2 место, вид – вис – 73 сек</a:t>
            </a:r>
          </a:p>
          <a:p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Курганов Ваня – 3 место, вид – пресс- 26 раз</a:t>
            </a:r>
          </a:p>
          <a:p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ФИНАЛ: - 22 мая 2016 года</a:t>
            </a:r>
            <a:endParaRPr lang="ru-RU" sz="1600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Бубнов Родион – 1 место, вид – вис – 110 сек</a:t>
            </a:r>
          </a:p>
          <a:p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Бубнов Родион – 3 место в многоборье</a:t>
            </a:r>
          </a:p>
          <a:p>
            <a:endParaRPr lang="ru-RU" sz="1400" dirty="0"/>
          </a:p>
        </p:txBody>
      </p:sp>
      <p:pic>
        <p:nvPicPr>
          <p:cNvPr id="5" name="Содержимое 4" descr="SDC1058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173670" y="1628800"/>
            <a:ext cx="2970330" cy="3960440"/>
          </a:xfr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00100" y="274638"/>
            <a:ext cx="7686700" cy="796908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Дипломы победителям.</a:t>
            </a:r>
            <a:endParaRPr lang="ru-RU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Дипломы Маугли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85918" y="1077100"/>
            <a:ext cx="6572296" cy="5049063"/>
          </a:xfr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Дипломы Маугли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00232" y="285728"/>
            <a:ext cx="5549853" cy="6029172"/>
          </a:xfr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88640"/>
            <a:ext cx="6192688" cy="576064"/>
          </a:xfrm>
        </p:spPr>
        <p:txBody>
          <a:bodyPr>
            <a:normAutofit fontScale="90000"/>
          </a:bodyPr>
          <a:lstStyle/>
          <a:p>
            <a: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4.3. Мнение родителей о работе ДОУ</a:t>
            </a:r>
            <a: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628800"/>
            <a:ext cx="5292080" cy="5229200"/>
          </a:xfrm>
        </p:spPr>
        <p:txBody>
          <a:bodyPr>
            <a:noAutofit/>
          </a:bodyPr>
          <a:lstStyle/>
          <a:p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официальном сайте ДОУ </a:t>
            </a:r>
            <a:r>
              <a:rPr lang="ru-RU" sz="2000" u="sng" dirty="0" smtClean="0">
                <a:hlinkClick r:id="rId2"/>
              </a:rPr>
              <a:t>http://</a:t>
            </a:r>
            <a:r>
              <a:rPr lang="ru-RU" sz="20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ds_84_zolotoe_zernyshko.a2b2.ru</a:t>
            </a:r>
            <a:r>
              <a:rPr lang="ru-RU" sz="2000" u="sng" dirty="0" smtClean="0">
                <a:hlinkClick r:id="rId2"/>
              </a:rPr>
              <a:t>/</a:t>
            </a:r>
            <a:endParaRPr lang="ru-RU" sz="2000" dirty="0" smtClean="0"/>
          </a:p>
          <a:p>
            <a:pPr>
              <a:buNone/>
            </a:pP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есть раздел «Отзывы», где родители оставляют свои отзывы о работе детского учреждения.</a:t>
            </a:r>
          </a:p>
          <a:p>
            <a:pPr>
              <a:buNone/>
            </a:pP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Познакомиться можно по данной ссылке :</a:t>
            </a:r>
          </a:p>
          <a:p>
            <a:pPr>
              <a:buNone/>
            </a:pP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    </a:t>
            </a:r>
            <a:r>
              <a:rPr lang="en-US" sz="24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http://a2b2.ru/kindergardens/8873</a:t>
            </a:r>
            <a:endParaRPr lang="ru-RU" sz="2400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8KmyNBPiwuI (2)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292080" y="945545"/>
            <a:ext cx="3600400" cy="5680688"/>
          </a:xfr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Информация в СМИ о деятельности ДОУ</a:t>
            </a:r>
            <a:endParaRPr lang="ru-RU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endParaRPr lang="ru-RU" sz="1800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Содержимое 14" descr="Любить труд на родной земле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1285875"/>
            <a:ext cx="3697288" cy="5376863"/>
          </a:xfrm>
        </p:spPr>
      </p:pic>
      <p:sp>
        <p:nvSpPr>
          <p:cNvPr id="19" name="Прямоугольник 18"/>
          <p:cNvSpPr/>
          <p:nvPr/>
        </p:nvSpPr>
        <p:spPr>
          <a:xfrm>
            <a:off x="4357686" y="1571612"/>
            <a:ext cx="435771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Описан опыт работы  нашего садика  по ознакомлению старших дошкольников с трудом взрослых занятых в сельском  производстве (хлеборобов, животноводов, овощеводов), по приобщению детей к труду на родной земле, воспитанию у них любви к родному краю. С цветными иллюстрациями в тексте.</a:t>
            </a:r>
            <a:endParaRPr lang="ru-RU" sz="2400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Кадровый потенциал.</a:t>
            </a:r>
            <a:endParaRPr lang="ru-RU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Квалификационные категории педагогов.</a:t>
            </a:r>
            <a:endParaRPr lang="ru-RU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Содержимое 12"/>
          <p:cNvGraphicFramePr>
            <a:graphicFrameLocks noGrp="1"/>
          </p:cNvGraphicFramePr>
          <p:nvPr>
            <p:ph sz="half" idx="2"/>
          </p:nvPr>
        </p:nvGraphicFramePr>
        <p:xfrm>
          <a:off x="428596" y="2214554"/>
          <a:ext cx="4114800" cy="39116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Содержимое 13"/>
          <p:cNvGraphicFramePr>
            <a:graphicFrameLocks noGrp="1"/>
          </p:cNvGraphicFramePr>
          <p:nvPr>
            <p:ph sz="quarter" idx="4"/>
          </p:nvPr>
        </p:nvGraphicFramePr>
        <p:xfrm>
          <a:off x="4714875" y="2285991"/>
          <a:ext cx="3971925" cy="14806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781"/>
                <a:gridCol w="924786"/>
                <a:gridCol w="924786"/>
                <a:gridCol w="924786"/>
                <a:gridCol w="924786"/>
              </a:tblGrid>
              <a:tr h="535785"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Высшая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Первая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Соответствие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По стажу и образованию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3578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43,7%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31.2%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25%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6.2%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Кадровый потенциал.</a:t>
            </a:r>
            <a:b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Педагогический стаж педагогов.</a:t>
            </a:r>
            <a:b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Содержимое 12"/>
          <p:cNvGraphicFramePr>
            <a:graphicFrameLocks noGrp="1"/>
          </p:cNvGraphicFramePr>
          <p:nvPr>
            <p:ph sz="half" idx="2"/>
          </p:nvPr>
        </p:nvGraphicFramePr>
        <p:xfrm>
          <a:off x="457200" y="2174875"/>
          <a:ext cx="4040188" cy="395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Содержимое 13"/>
          <p:cNvGraphicFramePr>
            <a:graphicFrameLocks noGrp="1"/>
          </p:cNvGraphicFramePr>
          <p:nvPr>
            <p:ph sz="quarter" idx="4"/>
          </p:nvPr>
        </p:nvGraphicFramePr>
        <p:xfrm>
          <a:off x="857223" y="1613524"/>
          <a:ext cx="5286412" cy="12439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8717"/>
                <a:gridCol w="1197706"/>
                <a:gridCol w="1196663"/>
                <a:gridCol w="1196663"/>
                <a:gridCol w="1196663"/>
              </a:tblGrid>
              <a:tr h="729225"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048" marR="93048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от 3до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048" marR="93048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от 5-10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048" marR="93048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от 15-20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048" marR="93048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Свыше 20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048" marR="93048"/>
                </a:tc>
              </a:tr>
              <a:tr h="51474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3048" marR="93048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12,5%</a:t>
                      </a:r>
                      <a:endParaRPr lang="ru-RU" dirty="0"/>
                    </a:p>
                  </a:txBody>
                  <a:tcPr marL="93048" marR="93048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48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%</a:t>
                      </a:r>
                      <a:endParaRPr lang="ru-RU" dirty="0"/>
                    </a:p>
                  </a:txBody>
                  <a:tcPr marL="93048" marR="93048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31%</a:t>
                      </a:r>
                      <a:endParaRPr lang="ru-RU" dirty="0"/>
                    </a:p>
                  </a:txBody>
                  <a:tcPr marL="93048" marR="93048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37.5%</a:t>
                      </a:r>
                      <a:endParaRPr lang="ru-RU" dirty="0"/>
                    </a:p>
                  </a:txBody>
                  <a:tcPr marL="93048" marR="93048"/>
                </a:tc>
              </a:tr>
            </a:tbl>
          </a:graphicData>
        </a:graphic>
      </p:graphicFrame>
      <p:graphicFrame>
        <p:nvGraphicFramePr>
          <p:cNvPr id="11" name="Диаграмма 10"/>
          <p:cNvGraphicFramePr/>
          <p:nvPr/>
        </p:nvGraphicFramePr>
        <p:xfrm>
          <a:off x="3786182" y="3214686"/>
          <a:ext cx="4714908" cy="3143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Образование педагогов.</a:t>
            </a:r>
            <a:endParaRPr lang="ru-RU" sz="40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sz="half" idx="1"/>
          </p:nvPr>
        </p:nvGraphicFramePr>
        <p:xfrm>
          <a:off x="285720" y="1785926"/>
          <a:ext cx="3857652" cy="4454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Содержимое 7"/>
          <p:cNvGraphicFramePr>
            <a:graphicFrameLocks noGrp="1"/>
          </p:cNvGraphicFramePr>
          <p:nvPr>
            <p:ph sz="half" idx="2"/>
          </p:nvPr>
        </p:nvGraphicFramePr>
        <p:xfrm>
          <a:off x="4857752" y="1571612"/>
          <a:ext cx="4043361" cy="12247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7787"/>
                <a:gridCol w="1347787"/>
                <a:gridCol w="1347787"/>
              </a:tblGrid>
              <a:tr h="858997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Высшее педагогическое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Среднее педагогическое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Среднее специальное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5449">
                <a:tc>
                  <a:txBody>
                    <a:bodyPr/>
                    <a:lstStyle/>
                    <a:p>
                      <a:r>
                        <a:rPr lang="ru-RU" dirty="0" smtClean="0"/>
                        <a:t>69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Возраст педагогов.</a:t>
            </a:r>
            <a:endParaRPr lang="ru-RU" sz="40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half" idx="1"/>
          </p:nvPr>
        </p:nvGraphicFramePr>
        <p:xfrm>
          <a:off x="357158" y="2143116"/>
          <a:ext cx="3230880" cy="128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7720"/>
                <a:gridCol w="807720"/>
                <a:gridCol w="807720"/>
                <a:gridCol w="80772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от 30-39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от 40-44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от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45-49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от 55-59 и выше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18,7%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25%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37%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Содержимое 4"/>
          <p:cNvGraphicFramePr>
            <a:graphicFrameLocks noGrp="1"/>
          </p:cNvGraphicFramePr>
          <p:nvPr>
            <p:ph sz="half" idx="2"/>
          </p:nvPr>
        </p:nvGraphicFramePr>
        <p:xfrm>
          <a:off x="4648200" y="16002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14414" y="0"/>
            <a:ext cx="7929586" cy="64291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Сведения о группах.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1000100" y="714356"/>
          <a:ext cx="7418848" cy="6430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628"/>
                <a:gridCol w="292628"/>
                <a:gridCol w="6330478"/>
                <a:gridCol w="503114"/>
              </a:tblGrid>
              <a:tr h="357189">
                <a:tc gridSpan="2"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младшая группа «Кроха»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</a:tr>
              <a:tr h="205743">
                <a:tc gridSpan="2">
                  <a:txBody>
                    <a:bodyPr/>
                    <a:lstStyle/>
                    <a:p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0049">
                <a:tc gridSpan="2"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младшая группа «Малышок»</a:t>
                      </a:r>
                    </a:p>
                    <a:p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20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</a:tr>
              <a:tr h="331480">
                <a:tc gridSpan="2">
                  <a:txBody>
                    <a:bodyPr/>
                    <a:lstStyle/>
                    <a:p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2910">
                <a:tc gridSpan="2"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младшая группа « </a:t>
                      </a:r>
                      <a:r>
                        <a:rPr lang="ru-RU" i="1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Дюймовочка</a:t>
                      </a:r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  <a:p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22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</a:tr>
              <a:tr h="242902">
                <a:tc gridSpan="2">
                  <a:txBody>
                    <a:bodyPr/>
                    <a:lstStyle/>
                    <a:p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4332">
                <a:tc gridSpan="2"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 младшая группа «</a:t>
                      </a:r>
                      <a:r>
                        <a:rPr lang="ru-RU" i="1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Чиполлино</a:t>
                      </a:r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  <a:p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20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</a:tr>
              <a:tr h="297200">
                <a:tc gridSpan="2">
                  <a:txBody>
                    <a:bodyPr/>
                    <a:lstStyle/>
                    <a:p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0068"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Средняя  группа «</a:t>
                      </a:r>
                      <a:r>
                        <a:rPr lang="ru-RU" i="1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Аленушка</a:t>
                      </a:r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27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</a:tr>
              <a:tr h="298157">
                <a:tc gridSpan="2">
                  <a:txBody>
                    <a:bodyPr/>
                    <a:lstStyle/>
                    <a:p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6116">
                <a:tc gridSpan="2"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Средняя группа «Колобок»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25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</a:tr>
              <a:tr h="240661">
                <a:tc gridSpan="2">
                  <a:txBody>
                    <a:bodyPr/>
                    <a:lstStyle/>
                    <a:p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6116">
                <a:tc gridSpan="2"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Старшая коррекционная группа «Буратино»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22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</a:tr>
              <a:tr h="254603">
                <a:tc gridSpan="2"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Старше- подготовительная коррекционная группа  «</a:t>
                      </a:r>
                      <a:r>
                        <a:rPr lang="ru-RU" i="1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Чебурашка</a:t>
                      </a:r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»29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6116">
                <a:tc gridSpan="2"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Подготовительная коррекционная группа «</a:t>
                      </a:r>
                      <a:r>
                        <a:rPr lang="ru-RU" i="1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Мальвина</a:t>
                      </a:r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                   30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Курсы повышения квалификации педагогов.</a:t>
            </a:r>
            <a:endParaRPr lang="ru-RU" sz="40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2012-2013 год  -  28 %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2013-2014 год  -  45%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2014-2015 год  -  50%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2015-2016 год   -  62%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quarter" idx="2"/>
          </p:nvPr>
        </p:nvGraphicFramePr>
        <p:xfrm>
          <a:off x="4635500" y="1828800"/>
          <a:ext cx="3746500" cy="1776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Содержимое 8"/>
          <p:cNvGraphicFramePr>
            <a:graphicFrameLocks noGrp="1"/>
          </p:cNvGraphicFramePr>
          <p:nvPr>
            <p:ph sz="quarter" idx="3"/>
          </p:nvPr>
        </p:nvGraphicFramePr>
        <p:xfrm>
          <a:off x="4635500" y="3709988"/>
          <a:ext cx="3746500" cy="1776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Развитие кадрового потенциала.</a:t>
            </a:r>
            <a:endParaRPr lang="ru-RU" sz="32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idx="1"/>
          </p:nvPr>
        </p:nvSpPr>
        <p:spPr>
          <a:xfrm>
            <a:off x="539552" y="1196752"/>
            <a:ext cx="8147248" cy="492941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8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В соответствии с требованиями Федерального государственного образовательного стандарта дошкольного образования проходила работа по совершенствованию методического сопровождения деятельности МБДОУ через</a:t>
            </a:r>
          </a:p>
          <a:p>
            <a:pPr>
              <a:buFont typeface="Wingdings" pitchFamily="2" charset="2"/>
              <a:buChar char="Ø"/>
            </a:pPr>
            <a:r>
              <a:rPr lang="ru-RU" sz="18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Проведение РМО логопедов Ногинского района( октябрь) «Использование единого коррекционно-развивающего пространства в обучении детей с нарушениями речи при взаимодействии педагогов и  родителей в условиях внедрения ФГОС ДО </a:t>
            </a:r>
          </a:p>
          <a:p>
            <a:pPr>
              <a:buNone/>
            </a:pPr>
            <a:r>
              <a:rPr lang="ru-RU" sz="18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( муниципальный уровень)</a:t>
            </a:r>
          </a:p>
          <a:p>
            <a:pPr>
              <a:buFont typeface="Wingdings" pitchFamily="2" charset="2"/>
              <a:buChar char="Ø"/>
            </a:pPr>
            <a:r>
              <a:rPr lang="ru-RU" sz="18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Проведение РМО для заместителей заведующих по ВМР Ногинского района «Комплексно-тематический принцип планирования в реализации программных задач. Творческое взаимодействие педагогов в работе с детьми и родителями на этапе внедрения ФГОС ДО» 9 муниципальный уровень)</a:t>
            </a:r>
          </a:p>
          <a:p>
            <a:pPr>
              <a:buFont typeface="Wingdings" pitchFamily="2" charset="2"/>
              <a:buChar char="Ø"/>
            </a:pPr>
            <a:r>
              <a:rPr lang="ru-RU" sz="18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Прошла аттестация учителя –логопеда  </a:t>
            </a:r>
            <a:r>
              <a:rPr lang="ru-RU" sz="1800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Андрейцевой</a:t>
            </a:r>
            <a:r>
              <a:rPr lang="ru-RU" sz="18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Е.Т. – присвоена высшая квалификационная категория.</a:t>
            </a:r>
            <a:endParaRPr lang="ru-RU" sz="1800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28662" y="214290"/>
            <a:ext cx="7329510" cy="582618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Психологическая гостиная</a:t>
            </a:r>
            <a:endParaRPr lang="ru-RU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Дипломы Маугли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57422" y="1000108"/>
            <a:ext cx="5477691" cy="5477691"/>
          </a:xfr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6. Финансовые ресурсы и их использование.</a:t>
            </a:r>
            <a:endParaRPr lang="ru-RU" sz="40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C:\Users\User\Desktop\фото грам\SDC12127.JPG"/>
          <p:cNvPicPr>
            <a:picLocks noGrp="1"/>
          </p:cNvPicPr>
          <p:nvPr>
            <p:ph idx="1"/>
          </p:nvPr>
        </p:nvPicPr>
        <p:blipFill>
          <a:blip r:embed="rId2" cstate="print"/>
          <a:srcRect l="2173" t="9953"/>
          <a:stretch>
            <a:fillRect/>
          </a:stretch>
        </p:blipFill>
        <p:spPr bwMode="auto">
          <a:xfrm>
            <a:off x="1071538" y="1500174"/>
            <a:ext cx="6786610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7.  Заключение. Перспективы и планы развития.</a:t>
            </a:r>
            <a:endParaRPr lang="ru-RU" sz="40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2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Педагогический коллектив в 2016-2017 </a:t>
            </a:r>
            <a:r>
              <a:rPr lang="ru-RU" sz="2200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</a:t>
            </a:r>
            <a:r>
              <a:rPr lang="ru-RU" sz="22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году продолжит работу по направлениям:</a:t>
            </a:r>
          </a:p>
          <a:p>
            <a:r>
              <a:rPr lang="ru-RU" sz="22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Совершенствование и обновление развивающей предметно-пространственной среды в ДОУ в соответствии с ФГОС ДО, повышение качества образовательного процесса</a:t>
            </a:r>
          </a:p>
          <a:p>
            <a:r>
              <a:rPr lang="ru-RU" sz="22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Коррекционная работа с нуждающимися детьми под руководством педагогов, специалистов в партнерстве с родителями.</a:t>
            </a:r>
          </a:p>
          <a:p>
            <a:r>
              <a:rPr lang="ru-RU" sz="22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Сохранение и укрепление </a:t>
            </a:r>
            <a:r>
              <a:rPr lang="ru-RU" sz="2200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психо-физического</a:t>
            </a:r>
            <a:r>
              <a:rPr lang="ru-RU" sz="22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здоровья детей, снижения уровня заболеваемости.</a:t>
            </a:r>
          </a:p>
          <a:p>
            <a:r>
              <a:rPr lang="ru-RU" sz="22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Всестороннее развитие детей в разных образовательных областях</a:t>
            </a:r>
          </a:p>
          <a:p>
            <a:r>
              <a:rPr lang="ru-RU" sz="22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Сотрудничество с родителями.</a:t>
            </a:r>
          </a:p>
          <a:p>
            <a:endParaRPr lang="ru-RU" sz="18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355160" cy="850106"/>
          </a:xfrm>
        </p:spPr>
        <p:txBody>
          <a:bodyPr>
            <a:noAutofit/>
          </a:bodyPr>
          <a:lstStyle/>
          <a:p>
            <a:r>
              <a:rPr lang="ru-RU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 на 2016-2017 учебный год</a:t>
            </a:r>
            <a:r>
              <a:rPr lang="ru-RU" sz="4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40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AutoNum type="arabicPeriod"/>
            </a:pPr>
            <a:r>
              <a:rPr lang="ru-RU" sz="18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Повышать профессиональное мастерство педагогов, использовать творческий подход в </a:t>
            </a:r>
            <a:r>
              <a:rPr lang="ru-RU" sz="1800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воспитательно</a:t>
            </a:r>
            <a:r>
              <a:rPr lang="ru-RU" sz="18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образовательном процессе, повышать качество дошкольного образования.</a:t>
            </a:r>
          </a:p>
          <a:p>
            <a:pPr>
              <a:buAutoNum type="arabicPeriod"/>
            </a:pPr>
            <a:r>
              <a:rPr lang="ru-RU" sz="18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Моделировать и обновлять предметно-пространственную развивающую среду группы.</a:t>
            </a:r>
          </a:p>
          <a:p>
            <a:pPr>
              <a:buAutoNum type="arabicPeriod"/>
            </a:pPr>
            <a:r>
              <a:rPr lang="ru-RU" sz="18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Разнообразить приемы и методы работы по психолого-педагогической и речевой коррекции в тесном контакте с семьей.</a:t>
            </a:r>
          </a:p>
          <a:p>
            <a:pPr>
              <a:buAutoNum type="arabicPeriod"/>
            </a:pPr>
            <a:r>
              <a:rPr lang="ru-RU" sz="18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Продолжать работу по укреплению здоровья детей и формированию интереса к физкультуре и спорту, здоровому образу жизни.</a:t>
            </a:r>
          </a:p>
          <a:p>
            <a:pPr>
              <a:buAutoNum type="arabicPeriod"/>
            </a:pPr>
            <a:r>
              <a:rPr lang="ru-RU" sz="18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Способствовать развитию творческого потенциала каждого ребенка по всем образовательным областям с учетом индивидуальных способностей и </a:t>
            </a:r>
            <a:r>
              <a:rPr lang="ru-RU" sz="1800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интере</a:t>
            </a:r>
            <a:r>
              <a:rPr lang="ru-RU" sz="18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сов детей.</a:t>
            </a:r>
          </a:p>
          <a:p>
            <a:pPr>
              <a:buAutoNum type="arabicPeriod"/>
            </a:pPr>
            <a:r>
              <a:rPr lang="ru-RU" sz="18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Продолжать сотрудничество педагогов, детей и родителей, приобщение их к традициям ДОУ. Активно участвовать в </a:t>
            </a:r>
            <a:r>
              <a:rPr lang="ru-RU" sz="1800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воспитательно</a:t>
            </a:r>
            <a:r>
              <a:rPr lang="ru-RU" sz="18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образовательном процессе.</a:t>
            </a:r>
          </a:p>
          <a:p>
            <a:endParaRPr lang="ru-RU" sz="18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827088" y="620713"/>
          <a:ext cx="8004176" cy="550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576"/>
                <a:gridCol w="72836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Участие в районной августовской конференции.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Активное участие воспитателей в работе методических объединений, семинаров, проводимых</a:t>
                      </a:r>
                      <a:r>
                        <a:rPr lang="ru-RU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в Ногинском районе.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Проведение Дней Образования с 3-28 апреля 2017 г.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Проведение аттестации педагогов:</a:t>
                      </a:r>
                    </a:p>
                    <a:p>
                      <a:r>
                        <a:rPr lang="ru-RU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 1 категорию- воспитатель  Киреева Н.В.</a:t>
                      </a:r>
                    </a:p>
                    <a:p>
                      <a:r>
                        <a:rPr lang="ru-RU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на высшую</a:t>
                      </a:r>
                      <a:r>
                        <a:rPr lang="ru-RU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категорию – воспитатель</a:t>
                      </a:r>
                      <a:r>
                        <a:rPr lang="ru-RU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Пищугина И.П.</a:t>
                      </a:r>
                    </a:p>
                    <a:p>
                      <a:r>
                        <a:rPr lang="ru-RU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                    музыкальный руководитель Баранкова Н.Н.</a:t>
                      </a:r>
                    </a:p>
                    <a:p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Направить на курсы повышения квалификации-6 педагогов : </a:t>
                      </a:r>
                      <a:r>
                        <a:rPr lang="ru-RU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Фещенко</a:t>
                      </a:r>
                      <a:r>
                        <a:rPr lang="ru-RU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Е.А., Михееву Н.В., Лаптеву И.В., </a:t>
                      </a:r>
                      <a:r>
                        <a:rPr lang="ru-RU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Чикареву</a:t>
                      </a:r>
                      <a:r>
                        <a:rPr lang="ru-RU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З.В., Давлетову Л.А.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Изучение и обобщение передового опыта педагогов ДОУ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Участие в смотрах, конкурсах и других мероприятиях ,  проводимых Управлением Образования.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Изучение передового педагогического опыта</a:t>
                      </a:r>
                      <a:r>
                        <a:rPr lang="ru-RU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других дошкольных учреждений 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Проведение Дня открытых дверей.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043608" y="3068959"/>
            <a:ext cx="7451104" cy="1337941"/>
          </a:xfrm>
        </p:spPr>
        <p:txBody>
          <a:bodyPr>
            <a:normAutofit/>
          </a:bodyPr>
          <a:lstStyle/>
          <a:p>
            <a:r>
              <a:rPr lang="ru-RU" sz="5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внимание.</a:t>
            </a:r>
            <a:endParaRPr lang="ru-RU" sz="5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643192" cy="850106"/>
          </a:xfrm>
        </p:spPr>
        <p:txBody>
          <a:bodyPr>
            <a:normAutofit fontScale="90000"/>
          </a:bodyPr>
          <a:lstStyle/>
          <a:p>
            <a:r>
              <a:rPr lang="ru-RU" sz="31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Нормативно-правовая база детского</a:t>
            </a:r>
            <a:br>
              <a:rPr lang="ru-RU" sz="31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сада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980728"/>
            <a:ext cx="8147248" cy="514543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Деятельность детского сада регламентируется: </a:t>
            </a:r>
          </a:p>
          <a:p>
            <a:pPr>
              <a:buFont typeface="Wingdings" pitchFamily="2" charset="2"/>
              <a:buChar char="v"/>
            </a:pPr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Федеральным законом «Об образовании в Российской Федерации»;   Федеральным законом</a:t>
            </a:r>
          </a:p>
          <a:p>
            <a:pPr>
              <a:buFont typeface="Wingdings" pitchFamily="2" charset="2"/>
              <a:buChar char="v"/>
            </a:pPr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«Об основных гарантиях прав ребенка Российской  Федерации»; </a:t>
            </a:r>
          </a:p>
          <a:p>
            <a:pPr>
              <a:buFont typeface="Wingdings" pitchFamily="2" charset="2"/>
              <a:buChar char="v"/>
            </a:pPr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Конвенцией ООН о правах ребенка; </a:t>
            </a:r>
          </a:p>
          <a:p>
            <a:pPr>
              <a:buFont typeface="Wingdings" pitchFamily="2" charset="2"/>
              <a:buChar char="v"/>
            </a:pPr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Типовым положением о дошкольном образовательном учреждении; </a:t>
            </a:r>
          </a:p>
          <a:p>
            <a:pPr>
              <a:buFont typeface="Wingdings" pitchFamily="2" charset="2"/>
              <a:buChar char="v"/>
            </a:pPr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Санитарно-эпидемиологическими требованиями к устройству, содержанию и  организации режима работы в дошкольных организациях; </a:t>
            </a:r>
          </a:p>
          <a:p>
            <a:pPr>
              <a:buFont typeface="Wingdings" pitchFamily="2" charset="2"/>
              <a:buChar char="v"/>
            </a:pPr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Уставом детского сада </a:t>
            </a:r>
          </a:p>
          <a:p>
            <a:pPr>
              <a:buFont typeface="Wingdings" pitchFamily="2" charset="2"/>
              <a:buChar char="v"/>
            </a:pPr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Договором между детским садом и родителями (законными представителями)  ребенка; </a:t>
            </a:r>
          </a:p>
          <a:p>
            <a:pPr>
              <a:buFont typeface="Wingdings" pitchFamily="2" charset="2"/>
              <a:buChar char="v"/>
            </a:pPr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Трудовыми договорами между администрацией и работниками; </a:t>
            </a:r>
          </a:p>
          <a:p>
            <a:pPr>
              <a:buFont typeface="Wingdings" pitchFamily="2" charset="2"/>
              <a:buChar char="v"/>
            </a:pPr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Коллективным договором; </a:t>
            </a:r>
          </a:p>
          <a:p>
            <a:pPr>
              <a:buFont typeface="Wingdings" pitchFamily="2" charset="2"/>
              <a:buChar char="v"/>
            </a:pPr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Правилами внутреннего трудового распорядка; </a:t>
            </a:r>
          </a:p>
          <a:p>
            <a:pPr>
              <a:buFont typeface="Wingdings" pitchFamily="2" charset="2"/>
              <a:buChar char="v"/>
            </a:pPr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Программой развития детского сада; </a:t>
            </a:r>
          </a:p>
          <a:p>
            <a:pPr>
              <a:buFont typeface="Wingdings" pitchFamily="2" charset="2"/>
              <a:buChar char="v"/>
            </a:pPr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Положениями, связанными с деятельностью детского сада. </a:t>
            </a:r>
          </a:p>
          <a:p>
            <a:endParaRPr lang="ru-RU" sz="18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7067128" cy="634082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Правила приема.</a:t>
            </a:r>
            <a:endParaRPr lang="ru-RU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075240" cy="5544616"/>
          </a:xfrm>
        </p:spPr>
        <p:txBody>
          <a:bodyPr>
            <a:normAutofit fontScale="25000" lnSpcReduction="20000"/>
          </a:bodyPr>
          <a:lstStyle/>
          <a:p>
            <a:r>
              <a:rPr lang="ru-RU" sz="80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Прием детей в учреждение осуществляется на основании Положения  о порядке приема в муниципальное бюджетное дошкольное образовательное учреждение "Центр развития ребенка -Детский сад "84 "Золотое зернышко", реализующее основную программу дошкольного образования, находящегося в ведении Управления Образования Ногинского муниципального района Московской области. Прием осуществляется руководителем учреждения по направлению комиссии по комплектованию в дошкольные образовательные учреждения Ногинского района.</a:t>
            </a:r>
          </a:p>
          <a:p>
            <a:r>
              <a:rPr lang="ru-RU" sz="80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Зачисление детей в учреждение осуществляется Приказом заведующего учреждения на основании направления , выданного комиссией, медицинского заключения, заявления и документов, удостоверяющих личность одного из родителей ( законных представителей) и оформляется в Книге  учета движения воспитанников.</a:t>
            </a:r>
          </a:p>
          <a:p>
            <a:r>
              <a:rPr lang="ru-RU" sz="80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 приеме  детей заведующий Учреждением знакомит родителей  </a:t>
            </a:r>
          </a:p>
          <a:p>
            <a:pPr>
              <a:buNone/>
            </a:pPr>
            <a:r>
              <a:rPr lang="ru-RU" sz="80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 законных представителей) с Уставом учреждения, образовательной Программой, лицензией на право ведения образовательной деятельности и другими локальными актами ДОУ, регламентирующими организацию образовательной </a:t>
            </a:r>
          </a:p>
          <a:p>
            <a:pPr>
              <a:buNone/>
            </a:pPr>
            <a:r>
              <a:rPr lang="ru-RU" sz="80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деятельности</a:t>
            </a:r>
            <a:r>
              <a:rPr lang="ru-RU" sz="72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Ясельная группа «Кроха»</a:t>
            </a:r>
            <a:endParaRPr lang="ru-RU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5148064" y="1196752"/>
          <a:ext cx="3600400" cy="54726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0"/>
              </a:tblGrid>
              <a:tr h="375265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Детей</a:t>
                      </a:r>
                      <a:r>
                        <a:rPr lang="ru-RU" baseline="0" dirty="0" smtClean="0"/>
                        <a:t> - 19 человек.</a:t>
                      </a:r>
                      <a:endParaRPr lang="ru-RU" dirty="0"/>
                    </a:p>
                  </a:txBody>
                  <a:tcPr marL="47934" marR="47934">
                    <a:solidFill>
                      <a:srgbClr val="FFC000"/>
                    </a:solidFill>
                  </a:tcPr>
                </a:tc>
              </a:tr>
              <a:tr h="406537">
                <a:tc>
                  <a:txBody>
                    <a:bodyPr/>
                    <a:lstStyle/>
                    <a:p>
                      <a:r>
                        <a:rPr lang="ru-RU" sz="14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Воспитатели:</a:t>
                      </a:r>
                      <a:endParaRPr lang="ru-RU" sz="20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  <a:tr h="1250882">
                <a:tc>
                  <a:txBody>
                    <a:bodyPr/>
                    <a:lstStyle/>
                    <a:p>
                      <a:r>
                        <a:rPr lang="ru-RU" sz="1800" b="1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Давлетова Любовь Алексеевна –</a:t>
                      </a:r>
                    </a:p>
                    <a:p>
                      <a:r>
                        <a:rPr lang="ru-RU" sz="14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среднее специальное образование.</a:t>
                      </a:r>
                      <a:endParaRPr lang="ru-RU" sz="140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4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Первая квалификационная категория.</a:t>
                      </a:r>
                      <a:endParaRPr lang="ru-RU" sz="140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4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Педагогический стаж -41год</a:t>
                      </a:r>
                      <a:endParaRPr lang="ru-RU" sz="140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2F6C2"/>
                    </a:solidFill>
                  </a:tcPr>
                </a:tc>
              </a:tr>
              <a:tr h="1313426">
                <a:tc>
                  <a:txBody>
                    <a:bodyPr/>
                    <a:lstStyle/>
                    <a:p>
                      <a:r>
                        <a:rPr lang="ru-RU" sz="1800" b="1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Чикарева Зинаида Валентиновна </a:t>
                      </a:r>
                    </a:p>
                    <a:p>
                      <a:r>
                        <a:rPr lang="ru-RU" sz="14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среднее специальное образование.</a:t>
                      </a:r>
                      <a:endParaRPr lang="ru-RU" sz="140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4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Высшая квалификационная категория.</a:t>
                      </a:r>
                      <a:endParaRPr lang="ru-RU" sz="140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4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Педагогический стаж 39 лет.</a:t>
                      </a:r>
                      <a:endParaRPr lang="ru-RU" sz="1400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  <a:tr h="1031978">
                <a:tc>
                  <a:txBody>
                    <a:bodyPr/>
                    <a:lstStyle/>
                    <a:p>
                      <a:r>
                        <a:rPr lang="ru-RU" sz="1800" b="1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Музыкальный руководитель</a:t>
                      </a:r>
                    </a:p>
                    <a:p>
                      <a:r>
                        <a:rPr lang="ru-RU" sz="14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среднее специальное образование.</a:t>
                      </a:r>
                      <a:endParaRPr lang="ru-RU" sz="140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4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Первая  квалификационная категория.</a:t>
                      </a:r>
                      <a:endParaRPr lang="ru-RU" sz="140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4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Педагогический стаж 9 лет.</a:t>
                      </a:r>
                      <a:endParaRPr lang="ru-RU" sz="1400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2F6C2"/>
                    </a:solidFill>
                  </a:tcPr>
                </a:tc>
              </a:tr>
              <a:tr h="406537">
                <a:tc>
                  <a:txBody>
                    <a:bodyPr/>
                    <a:lstStyle/>
                    <a:p>
                      <a:r>
                        <a:rPr lang="ru-RU" sz="20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Младший воспитатель</a:t>
                      </a:r>
                      <a:endParaRPr lang="ru-RU" sz="20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  <a:tr h="343993">
                <a:tc>
                  <a:txBody>
                    <a:bodyPr/>
                    <a:lstStyle/>
                    <a:p>
                      <a:pPr fontAlgn="base"/>
                      <a:r>
                        <a:rPr lang="ru-RU" sz="1600" b="1" i="1" u="sng" kern="1200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Легащева</a:t>
                      </a:r>
                      <a:r>
                        <a:rPr lang="ru-RU" sz="1600" b="1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Надежда Николаевна.</a:t>
                      </a:r>
                      <a:endParaRPr lang="ru-RU" sz="1600" b="1" i="1" u="sng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2F6C2"/>
                    </a:solidFill>
                  </a:tcPr>
                </a:tc>
              </a:tr>
              <a:tr h="343993">
                <a:tc>
                  <a:txBody>
                    <a:bodyPr/>
                    <a:lstStyle/>
                    <a:p>
                      <a:endParaRPr lang="ru-RU" sz="16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</a:tbl>
          </a:graphicData>
        </a:graphic>
      </p:graphicFrame>
      <p:pic>
        <p:nvPicPr>
          <p:cNvPr id="6" name="Содержимое 5" descr="кол Кроха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95536" y="1412776"/>
            <a:ext cx="4618856" cy="4618856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 младшая  группа «Малышок»</a:t>
            </a:r>
            <a:endParaRPr lang="ru-RU" sz="36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457200" y="1600200"/>
          <a:ext cx="3682752" cy="5232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2752"/>
              </a:tblGrid>
              <a:tr h="35600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Детей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- 20 человек.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FC000"/>
                    </a:solidFill>
                  </a:tcPr>
                </a:tc>
              </a:tr>
              <a:tr h="356001">
                <a:tc>
                  <a:txBody>
                    <a:bodyPr/>
                    <a:lstStyle/>
                    <a:p>
                      <a:r>
                        <a:rPr lang="ru-RU" sz="14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Воспитатель:</a:t>
                      </a:r>
                      <a:endParaRPr lang="ru-RU" sz="20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  <a:tr h="1930896">
                <a:tc>
                  <a:txBody>
                    <a:bodyPr/>
                    <a:lstStyle/>
                    <a:p>
                      <a:r>
                        <a:rPr lang="ru-RU" sz="1800" b="1" i="1" u="sng" kern="1200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Тремаскина</a:t>
                      </a:r>
                      <a:r>
                        <a:rPr lang="ru-RU" sz="1800" b="1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Анна Николаевна –</a:t>
                      </a:r>
                    </a:p>
                    <a:p>
                      <a:r>
                        <a:rPr lang="ru-RU" sz="1800" b="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среднее специальное образование.</a:t>
                      </a:r>
                    </a:p>
                    <a:p>
                      <a:r>
                        <a:rPr lang="ru-RU" sz="1800" b="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Без  квалификационной категории. Соответствует занимаемой должности.</a:t>
                      </a:r>
                    </a:p>
                    <a:p>
                      <a:r>
                        <a:rPr lang="ru-RU" sz="1800" b="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Педагогический стаж -38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2F6C2"/>
                    </a:solidFill>
                  </a:tcPr>
                </a:tc>
              </a:tr>
              <a:tr h="356001">
                <a:tc>
                  <a:txBody>
                    <a:bodyPr/>
                    <a:lstStyle/>
                    <a:p>
                      <a:r>
                        <a:rPr lang="ru-RU" sz="18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Музыкальный руководитель</a:t>
                      </a:r>
                      <a:endParaRPr lang="ru-RU" sz="18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  <a:tr h="702250">
                <a:tc>
                  <a:txBody>
                    <a:bodyPr/>
                    <a:lstStyle/>
                    <a:p>
                      <a:pPr fontAlgn="base"/>
                      <a:r>
                        <a:rPr lang="ru-RU" sz="1800" b="1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Баранкова Наталья Николаевна- </a:t>
                      </a:r>
                    </a:p>
                    <a:p>
                      <a:pPr fontAlgn="base"/>
                      <a:r>
                        <a:rPr lang="ru-RU" sz="1600" b="1" i="1" u="none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Высшее педагогическое образование.</a:t>
                      </a:r>
                    </a:p>
                    <a:p>
                      <a:pPr fontAlgn="base"/>
                      <a:r>
                        <a:rPr lang="ru-RU" sz="1600" b="1" i="1" u="none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Высшая категория.</a:t>
                      </a:r>
                    </a:p>
                    <a:p>
                      <a:pPr fontAlgn="base"/>
                      <a:r>
                        <a:rPr lang="ru-RU" sz="1600" b="1" i="1" u="none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Педагогический стаж-24 г</a:t>
                      </a:r>
                      <a:endParaRPr lang="ru-RU" sz="1600" b="1" i="1" u="none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2F6C2"/>
                    </a:solidFill>
                  </a:tcPr>
                </a:tc>
              </a:tr>
              <a:tr h="339517">
                <a:tc>
                  <a:txBody>
                    <a:bodyPr/>
                    <a:lstStyle/>
                    <a:p>
                      <a:r>
                        <a:rPr lang="ru-RU" sz="1800" b="1" i="1" u="sng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Младший воспитатель.</a:t>
                      </a:r>
                    </a:p>
                    <a:p>
                      <a:r>
                        <a:rPr lang="ru-RU" sz="18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Левицкая Татьяна Борисовна</a:t>
                      </a:r>
                      <a:endParaRPr lang="ru-RU" sz="18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  <a:tr h="356001">
                <a:tc>
                  <a:txBody>
                    <a:bodyPr/>
                    <a:lstStyle/>
                    <a:p>
                      <a:pPr fontAlgn="base"/>
                      <a:endParaRPr lang="ru-RU" sz="1600" b="0" i="1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2F6C2"/>
                    </a:solidFill>
                  </a:tcPr>
                </a:tc>
              </a:tr>
            </a:tbl>
          </a:graphicData>
        </a:graphic>
      </p:graphicFrame>
      <p:pic>
        <p:nvPicPr>
          <p:cNvPr id="6" name="Содержимое 5" descr="малышок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27984" y="1268760"/>
            <a:ext cx="4596621" cy="4596621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 младшая группа «</a:t>
            </a:r>
            <a:r>
              <a:rPr lang="ru-RU" sz="36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Дюймовочка</a:t>
            </a:r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600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5076056" y="1268759"/>
          <a:ext cx="3528392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8392"/>
              </a:tblGrid>
              <a:tr h="35319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Детей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- 22 человека.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FC000"/>
                    </a:solidFill>
                  </a:tcPr>
                </a:tc>
              </a:tr>
              <a:tr h="382626">
                <a:tc>
                  <a:txBody>
                    <a:bodyPr/>
                    <a:lstStyle/>
                    <a:p>
                      <a:r>
                        <a:rPr lang="ru-RU" sz="14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Воспитатель:</a:t>
                      </a:r>
                      <a:endParaRPr lang="ru-RU" sz="20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  <a:tr h="1542257">
                <a:tc>
                  <a:txBody>
                    <a:bodyPr/>
                    <a:lstStyle/>
                    <a:p>
                      <a:r>
                        <a:rPr lang="ru-RU" sz="2000" b="1" i="1" u="sng" kern="1200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Клокова</a:t>
                      </a:r>
                      <a:r>
                        <a:rPr lang="ru-RU" sz="2000" b="1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Ольга Владимировна </a:t>
                      </a:r>
                      <a:endParaRPr lang="ru-RU" sz="200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6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среднее специальное образование.</a:t>
                      </a:r>
                      <a:endParaRPr lang="ru-RU" sz="160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6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Без категории. Соответствует занимаемой должности.</a:t>
                      </a:r>
                      <a:endParaRPr lang="ru-RU" sz="160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6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Педагогический стаж -41год</a:t>
                      </a:r>
                      <a:endParaRPr lang="ru-RU" sz="160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2F6C2"/>
                    </a:solidFill>
                  </a:tcPr>
                </a:tc>
              </a:tr>
              <a:tr h="382626">
                <a:tc>
                  <a:txBody>
                    <a:bodyPr/>
                    <a:lstStyle/>
                    <a:p>
                      <a:r>
                        <a:rPr lang="ru-RU" sz="2000" b="1" i="1" u="sng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Музыкальный руководитель.</a:t>
                      </a:r>
                      <a:endParaRPr lang="ru-RU" sz="2000" b="1" i="1" u="sng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  <a:tr h="1331952">
                <a:tc>
                  <a:txBody>
                    <a:bodyPr/>
                    <a:lstStyle/>
                    <a:p>
                      <a:pPr fontAlgn="base"/>
                      <a:r>
                        <a:rPr lang="ru-RU" sz="1800" b="1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Баранкова Наталья Николаевна- </a:t>
                      </a:r>
                    </a:p>
                    <a:p>
                      <a:pPr fontAlgn="base"/>
                      <a:r>
                        <a:rPr lang="ru-RU" sz="1600" b="1" i="1" u="none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Высшее педагогическое образование.</a:t>
                      </a:r>
                    </a:p>
                    <a:p>
                      <a:pPr fontAlgn="base"/>
                      <a:r>
                        <a:rPr lang="ru-RU" sz="1600" b="1" i="1" u="none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Высшая категория.</a:t>
                      </a:r>
                    </a:p>
                    <a:p>
                      <a:pPr fontAlgn="base"/>
                      <a:r>
                        <a:rPr lang="ru-RU" sz="1600" b="1" i="1" u="none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Педагогический стаж-24 г</a:t>
                      </a:r>
                    </a:p>
                    <a:p>
                      <a:endParaRPr lang="ru-RU" sz="2000" b="1" i="1" u="sng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2F6C2"/>
                    </a:solidFill>
                  </a:tcPr>
                </a:tc>
              </a:tr>
              <a:tr h="323760">
                <a:tc>
                  <a:txBody>
                    <a:bodyPr/>
                    <a:lstStyle/>
                    <a:p>
                      <a:r>
                        <a:rPr lang="ru-RU" sz="20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Младший воспитатель:</a:t>
                      </a:r>
                      <a:endParaRPr lang="ru-RU" sz="20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2F6C2"/>
                    </a:solidFill>
                  </a:tcPr>
                </a:tc>
              </a:tr>
              <a:tr h="323760">
                <a:tc>
                  <a:txBody>
                    <a:bodyPr/>
                    <a:lstStyle/>
                    <a:p>
                      <a:r>
                        <a:rPr lang="ru-RU" sz="2000" b="1" i="1" u="sng" kern="1200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Андрусенко</a:t>
                      </a:r>
                      <a:r>
                        <a:rPr lang="ru-RU" sz="2000" b="1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Олеся Валерьевна.</a:t>
                      </a:r>
                      <a:endParaRPr lang="ru-RU" sz="2000" b="1" i="1" u="sng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</a:tbl>
          </a:graphicData>
        </a:graphic>
      </p:graphicFrame>
      <p:pic>
        <p:nvPicPr>
          <p:cNvPr id="6" name="Содержимое 5" descr="Клокова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07504" y="1556792"/>
            <a:ext cx="4464496" cy="4464496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2 младшая группа «</a:t>
            </a:r>
            <a:r>
              <a:rPr lang="ru-RU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Чиполлино</a:t>
            </a: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»»</a:t>
            </a:r>
            <a:endParaRPr lang="ru-RU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251520" y="1484784"/>
          <a:ext cx="4032449" cy="50129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2449"/>
              </a:tblGrid>
              <a:tr h="37453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Детей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- 20 человек.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FC000"/>
                    </a:solidFill>
                  </a:tcPr>
                </a:tc>
              </a:tr>
              <a:tr h="405750">
                <a:tc>
                  <a:txBody>
                    <a:bodyPr/>
                    <a:lstStyle/>
                    <a:p>
                      <a:r>
                        <a:rPr lang="ru-RU" sz="14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b="1" i="1" u="sng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Воспитатели:</a:t>
                      </a:r>
                      <a:endParaRPr lang="ru-RU" sz="2000" b="1" i="1" u="sng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  <a:tr h="1560577">
                <a:tc>
                  <a:txBody>
                    <a:bodyPr/>
                    <a:lstStyle/>
                    <a:p>
                      <a:r>
                        <a:rPr lang="ru-RU" sz="2000" b="1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Киреева Надежда  Викторовна </a:t>
                      </a:r>
                      <a:r>
                        <a:rPr lang="ru-RU" sz="20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–</a:t>
                      </a:r>
                      <a:endParaRPr lang="ru-RU" sz="200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2000" b="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Высшее педагогическое образование,   без категории.</a:t>
                      </a:r>
                      <a:endParaRPr lang="ru-RU" sz="2000" b="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2000" b="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Педагогический стаж -37 лет</a:t>
                      </a:r>
                      <a:endParaRPr lang="ru-RU" sz="2000" b="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2F6C2"/>
                    </a:solidFill>
                  </a:tcPr>
                </a:tc>
              </a:tr>
              <a:tr h="374539">
                <a:tc>
                  <a:txBody>
                    <a:bodyPr/>
                    <a:lstStyle/>
                    <a:p>
                      <a:r>
                        <a:rPr lang="ru-RU" sz="18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Музыкальный руководитель</a:t>
                      </a:r>
                      <a:endParaRPr lang="ru-RU" sz="18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  <a:tr h="1123616">
                <a:tc>
                  <a:txBody>
                    <a:bodyPr/>
                    <a:lstStyle/>
                    <a:p>
                      <a:pPr fontAlgn="base"/>
                      <a:r>
                        <a:rPr lang="ru-RU" sz="1800" b="1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Баранкова Наталья Николаевна- </a:t>
                      </a:r>
                    </a:p>
                    <a:p>
                      <a:pPr fontAlgn="base"/>
                      <a:r>
                        <a:rPr lang="ru-RU" sz="1600" b="1" i="1" u="none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Высшее педагогическое образование.</a:t>
                      </a:r>
                    </a:p>
                    <a:p>
                      <a:pPr fontAlgn="base"/>
                      <a:r>
                        <a:rPr lang="ru-RU" sz="1600" b="1" i="1" u="none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Высшая категория.</a:t>
                      </a:r>
                    </a:p>
                    <a:p>
                      <a:pPr fontAlgn="base"/>
                      <a:r>
                        <a:rPr lang="ru-RU" sz="1600" b="1" i="1" u="none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Педагогический стаж-24 г</a:t>
                      </a:r>
                      <a:endParaRPr lang="ru-RU" sz="1600" b="1" i="1" u="none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2F6C2"/>
                    </a:solidFill>
                  </a:tcPr>
                </a:tc>
              </a:tr>
              <a:tr h="405750">
                <a:tc>
                  <a:txBody>
                    <a:bodyPr/>
                    <a:lstStyle/>
                    <a:p>
                      <a:r>
                        <a:rPr lang="ru-RU" sz="2000" b="1" i="1" u="sng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Младший воспитатель:</a:t>
                      </a:r>
                      <a:endParaRPr lang="ru-RU" sz="2000" b="1" i="1" u="sng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  <a:tr h="405750">
                <a:tc>
                  <a:txBody>
                    <a:bodyPr/>
                    <a:lstStyle/>
                    <a:p>
                      <a:r>
                        <a:rPr lang="ru-RU" sz="2000" b="1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Кузнецова Ирина  Алексеевна.</a:t>
                      </a:r>
                      <a:endParaRPr lang="ru-RU" sz="2000" b="1" i="1" u="sng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2F6C2"/>
                    </a:solidFill>
                  </a:tcPr>
                </a:tc>
              </a:tr>
              <a:tr h="362416">
                <a:tc>
                  <a:txBody>
                    <a:bodyPr/>
                    <a:lstStyle/>
                    <a:p>
                      <a:endParaRPr lang="ru-RU" sz="16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</a:tbl>
          </a:graphicData>
        </a:graphic>
      </p:graphicFrame>
      <p:pic>
        <p:nvPicPr>
          <p:cNvPr id="6" name="Содержимое 5" descr="Киреева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304493" y="1500174"/>
            <a:ext cx="4625225" cy="4625225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6984776" cy="922114"/>
          </a:xfrm>
        </p:spPr>
        <p:txBody>
          <a:bodyPr>
            <a:normAutofit/>
          </a:bodyPr>
          <a:lstStyle/>
          <a:p>
            <a:r>
              <a:rPr lang="ru-RU" sz="40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Средняя группа «</a:t>
            </a:r>
            <a:r>
              <a:rPr lang="ru-RU" sz="4000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Аленушка</a:t>
            </a:r>
            <a:r>
              <a:rPr lang="ru-RU" sz="40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4000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4211960" y="1340767"/>
          <a:ext cx="4248472" cy="50332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8472"/>
              </a:tblGrid>
              <a:tr h="30609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Детей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- 27 человек.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FC000"/>
                    </a:solidFill>
                  </a:tcPr>
                </a:tc>
              </a:tr>
              <a:tr h="331604">
                <a:tc>
                  <a:txBody>
                    <a:bodyPr/>
                    <a:lstStyle/>
                    <a:p>
                      <a:r>
                        <a:rPr lang="ru-RU" sz="14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Воспитатели:</a:t>
                      </a:r>
                      <a:endParaRPr lang="ru-RU" sz="20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  <a:tr h="1470249">
                <a:tc>
                  <a:txBody>
                    <a:bodyPr/>
                    <a:lstStyle/>
                    <a:p>
                      <a:r>
                        <a:rPr lang="ru-RU" sz="1800" b="1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Михеева Наталья Владимировна</a:t>
                      </a:r>
                      <a:r>
                        <a:rPr lang="ru-RU" sz="18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–</a:t>
                      </a:r>
                      <a:endParaRPr lang="ru-RU" sz="180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8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высшее педагогическое образование.</a:t>
                      </a:r>
                      <a:endParaRPr lang="ru-RU" sz="1800" b="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800" b="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Первая квалификационная категория.</a:t>
                      </a:r>
                      <a:endParaRPr lang="ru-RU" sz="1800" b="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800" b="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Педагогический стаж -5  лет </a:t>
                      </a:r>
                      <a:endParaRPr lang="ru-RU" sz="1800" b="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2F6C2"/>
                    </a:solidFill>
                  </a:tcPr>
                </a:tc>
              </a:tr>
              <a:tr h="575968">
                <a:tc>
                  <a:txBody>
                    <a:bodyPr/>
                    <a:lstStyle/>
                    <a:p>
                      <a:r>
                        <a:rPr lang="ru-RU" sz="18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Музыкальный руководитель</a:t>
                      </a:r>
                      <a:endParaRPr lang="ru-RU" sz="18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  <a:tr h="586685">
                <a:tc>
                  <a:txBody>
                    <a:bodyPr/>
                    <a:lstStyle/>
                    <a:p>
                      <a:pPr fontAlgn="base"/>
                      <a:r>
                        <a:rPr lang="ru-RU" sz="1800" b="1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Баранкова Наталья Николаевна- </a:t>
                      </a:r>
                    </a:p>
                    <a:p>
                      <a:pPr fontAlgn="base"/>
                      <a:r>
                        <a:rPr lang="ru-RU" sz="1600" b="1" i="1" u="none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Высшее педагогическое образование.</a:t>
                      </a:r>
                    </a:p>
                    <a:p>
                      <a:pPr fontAlgn="base"/>
                      <a:r>
                        <a:rPr lang="ru-RU" sz="1600" b="1" i="1" u="none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Высшая категория.</a:t>
                      </a:r>
                    </a:p>
                    <a:p>
                      <a:pPr fontAlgn="base"/>
                      <a:r>
                        <a:rPr lang="ru-RU" sz="1600" b="1" i="1" u="none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Педагогический стаж-24 г</a:t>
                      </a:r>
                      <a:endParaRPr lang="ru-RU" sz="1600" b="1" i="1" u="none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2F6C2"/>
                    </a:solidFill>
                  </a:tcPr>
                </a:tc>
              </a:tr>
              <a:tr h="2550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Младший воспитатель</a:t>
                      </a:r>
                    </a:p>
                  </a:txBody>
                  <a:tcPr marL="47934" marR="47934"/>
                </a:tc>
              </a:tr>
              <a:tr h="280588">
                <a:tc>
                  <a:txBody>
                    <a:bodyPr/>
                    <a:lstStyle/>
                    <a:p>
                      <a:r>
                        <a:rPr lang="ru-RU" sz="2000" b="1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Трошина Марина Павловна.</a:t>
                      </a:r>
                      <a:endParaRPr lang="ru-RU" sz="2000" b="1" i="1" u="sng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2F6C2"/>
                    </a:solidFill>
                  </a:tcPr>
                </a:tc>
              </a:tr>
              <a:tr h="280588">
                <a:tc>
                  <a:txBody>
                    <a:bodyPr/>
                    <a:lstStyle/>
                    <a:p>
                      <a:endParaRPr lang="ru-RU" sz="16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</a:tbl>
          </a:graphicData>
        </a:graphic>
      </p:graphicFrame>
      <p:pic>
        <p:nvPicPr>
          <p:cNvPr id="6" name="Содержимое 5" descr="Михеева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23528" y="1484784"/>
            <a:ext cx="3816424" cy="3816424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Средняя группа «Колобок»»</a:t>
            </a:r>
            <a:endParaRPr lang="ru-RU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395536" y="1556794"/>
          <a:ext cx="3600400" cy="53012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0"/>
              </a:tblGrid>
              <a:tr h="36771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Детей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- 25 человек.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FC000"/>
                    </a:solidFill>
                  </a:tcPr>
                </a:tc>
              </a:tr>
              <a:tr h="398356">
                <a:tc>
                  <a:txBody>
                    <a:bodyPr/>
                    <a:lstStyle/>
                    <a:p>
                      <a:r>
                        <a:rPr lang="ru-RU" sz="14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Воспитатели:</a:t>
                      </a:r>
                      <a:endParaRPr lang="ru-RU" sz="20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  <a:tr h="1961139">
                <a:tc>
                  <a:txBody>
                    <a:bodyPr/>
                    <a:lstStyle/>
                    <a:p>
                      <a:r>
                        <a:rPr lang="ru-RU" sz="1800" b="1" i="1" u="sng" kern="1200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Ниелова</a:t>
                      </a:r>
                      <a:r>
                        <a:rPr lang="ru-RU" sz="1800" b="1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Инна Николаевна </a:t>
                      </a:r>
                      <a:r>
                        <a:rPr lang="ru-RU" sz="18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–</a:t>
                      </a:r>
                      <a:endParaRPr lang="ru-RU" sz="180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8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среднее специальное  образование.</a:t>
                      </a:r>
                      <a:endParaRPr lang="ru-RU" sz="1800" b="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800" b="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Без  квалификационной категории  Соответствует занимаемой должности.</a:t>
                      </a:r>
                      <a:endParaRPr lang="ru-RU" sz="1800" b="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800" b="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Педагогический стаж - 7 лет </a:t>
                      </a:r>
                      <a:endParaRPr lang="ru-RU" sz="1800" b="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2F6C2"/>
                    </a:solidFill>
                  </a:tcPr>
                </a:tc>
              </a:tr>
              <a:tr h="367714">
                <a:tc>
                  <a:txBody>
                    <a:bodyPr/>
                    <a:lstStyle/>
                    <a:p>
                      <a:r>
                        <a:rPr lang="ru-RU" sz="18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Музыкальный руководитель</a:t>
                      </a:r>
                      <a:endParaRPr lang="ru-RU" sz="18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  <a:tr h="1103141">
                <a:tc>
                  <a:txBody>
                    <a:bodyPr/>
                    <a:lstStyle/>
                    <a:p>
                      <a:pPr fontAlgn="base"/>
                      <a:r>
                        <a:rPr lang="ru-RU" sz="1800" b="1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Баранкова Наталья Николаевна- </a:t>
                      </a:r>
                    </a:p>
                    <a:p>
                      <a:pPr fontAlgn="base"/>
                      <a:r>
                        <a:rPr lang="ru-RU" sz="1600" b="1" i="1" u="none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Высшее педагогическое образование.</a:t>
                      </a:r>
                    </a:p>
                    <a:p>
                      <a:pPr fontAlgn="base"/>
                      <a:r>
                        <a:rPr lang="ru-RU" sz="1600" b="1" i="1" u="none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Высшая категория.</a:t>
                      </a:r>
                    </a:p>
                    <a:p>
                      <a:pPr fontAlgn="base"/>
                      <a:r>
                        <a:rPr lang="ru-RU" sz="1600" b="1" i="1" u="none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Педагогический стаж-24 г</a:t>
                      </a:r>
                      <a:endParaRPr lang="ru-RU" sz="1600" b="1" i="1" u="none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2F6C2"/>
                    </a:solidFill>
                  </a:tcPr>
                </a:tc>
              </a:tr>
              <a:tr h="3983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Младший воспитатель</a:t>
                      </a:r>
                    </a:p>
                  </a:txBody>
                  <a:tcPr marL="47934" marR="47934"/>
                </a:tc>
              </a:tr>
              <a:tr h="367714">
                <a:tc>
                  <a:txBody>
                    <a:bodyPr/>
                    <a:lstStyle/>
                    <a:p>
                      <a:r>
                        <a:rPr lang="ru-RU" sz="1800" b="1" i="1" u="sng" kern="1200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Сереченко</a:t>
                      </a:r>
                      <a:r>
                        <a:rPr lang="ru-RU" sz="1800" b="1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Галина Анатольевна.</a:t>
                      </a:r>
                      <a:endParaRPr lang="ru-RU" sz="1800" b="1" i="1" u="sng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2F6C2"/>
                    </a:solidFill>
                  </a:tcPr>
                </a:tc>
              </a:tr>
              <a:tr h="337071">
                <a:tc>
                  <a:txBody>
                    <a:bodyPr/>
                    <a:lstStyle/>
                    <a:p>
                      <a:endParaRPr lang="ru-RU" sz="16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</a:tbl>
          </a:graphicData>
        </a:graphic>
      </p:graphicFrame>
      <p:pic>
        <p:nvPicPr>
          <p:cNvPr id="6" name="Содержимое 5" descr="Ниелова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071934" y="1267615"/>
            <a:ext cx="4614866" cy="4614866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Уважаемые родители!</a:t>
            </a:r>
            <a:endParaRPr lang="ru-RU" sz="28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14282" y="1628800"/>
            <a:ext cx="4645750" cy="4896544"/>
          </a:xfrm>
        </p:spPr>
        <p:txBody>
          <a:bodyPr>
            <a:normAutofit fontScale="25000" lnSpcReduction="20000"/>
          </a:bodyPr>
          <a:lstStyle/>
          <a:p>
            <a:r>
              <a:rPr lang="ru-RU" sz="1500" dirty="0" smtClean="0"/>
              <a:t>  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5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 рады приветствовать Вас на страницах нашего публичного доклада Муниципального бюджетного дошкольного образовательного учреждения "Центр развития ребенка -Детский сад №84 "Золотое зернышко" , который создан   для обеспечения открытости, гласности, доступности воспитательно-образовательной деятельности нашего детского сада.</a:t>
            </a:r>
          </a:p>
          <a:p>
            <a:endParaRPr lang="ru-RU" sz="37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5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Публичный доклад дошкольного учреждения будет интересен родителям сегодняшних и будущих воспитанников нашего детского сада, педагогам-дошкольникам и работникам общеобразовательных учреждений. На  его страницах  Вы сможете ознакомиться с особенностями работы нашего дошкольного образовательного учреждения, познакомиться с коллективом детского сада, получить  квалифицированные советы наших специалистов по развитию и воспитанию детей. На официальном сайте детского сада </a:t>
            </a:r>
            <a:r>
              <a:rPr lang="ru-RU" sz="5600" b="1" i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http://ds_84_zolotoe_zernyshko.a2b2.ru/</a:t>
            </a:r>
            <a:r>
              <a:rPr lang="ru-RU" sz="5600" b="1" i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а  также в социальной сети </a:t>
            </a:r>
            <a:r>
              <a:rPr lang="ru-RU" sz="5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 https://vk.com/club117123997</a:t>
            </a:r>
          </a:p>
          <a:p>
            <a:r>
              <a:rPr lang="en-US" sz="5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5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adezdakokoreva</a:t>
            </a:r>
            <a:endParaRPr lang="ru-RU" sz="56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5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 Вы можете оставить предложения, рекомендации Для нас очень важно Ваше мнение!</a:t>
            </a:r>
            <a:endParaRPr lang="ru-RU" sz="56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7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37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37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9" name="Содержимое 8" descr="http://www.kudteatr.ru/pic/logo.pn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692696"/>
            <a:ext cx="3600400" cy="3024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88640"/>
            <a:ext cx="6480720" cy="792088"/>
          </a:xfrm>
        </p:spPr>
        <p:txBody>
          <a:bodyPr>
            <a:normAutofit fontScale="90000"/>
          </a:bodyPr>
          <a:lstStyle/>
          <a:p>
            <a:r>
              <a:rPr lang="ru-RU" sz="28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Старшая коррекционная группа   «Буратино»</a:t>
            </a:r>
            <a:endParaRPr lang="ru-RU" sz="2800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3923928" y="1052734"/>
          <a:ext cx="4680520" cy="5445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80520"/>
              </a:tblGrid>
              <a:tr h="374909"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latin typeface="Times New Roman" pitchFamily="18" charset="0"/>
                          <a:cs typeface="Times New Roman" pitchFamily="18" charset="0"/>
                        </a:rPr>
                        <a:t>Детей</a:t>
                      </a:r>
                      <a:r>
                        <a:rPr lang="ru-RU" sz="17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- 22 человека.</a:t>
                      </a:r>
                      <a:endParaRPr lang="ru-RU" sz="1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FC000"/>
                    </a:solidFill>
                  </a:tcPr>
                </a:tc>
              </a:tr>
              <a:tr h="410277">
                <a:tc>
                  <a:txBody>
                    <a:bodyPr/>
                    <a:lstStyle/>
                    <a:p>
                      <a:r>
                        <a:rPr lang="ru-RU" sz="14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Воспитатели:</a:t>
                      </a:r>
                      <a:endParaRPr lang="ru-RU" sz="16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  <a:tr h="1231040">
                <a:tc>
                  <a:txBody>
                    <a:bodyPr/>
                    <a:lstStyle/>
                    <a:p>
                      <a:r>
                        <a:rPr lang="ru-RU" sz="1800" b="1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Лаптева Ирина Владимировна</a:t>
                      </a:r>
                      <a:r>
                        <a:rPr lang="ru-RU" sz="18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–</a:t>
                      </a:r>
                      <a:endParaRPr lang="ru-RU" sz="180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6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600" b="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высшее педагогическое образование.</a:t>
                      </a:r>
                      <a:endParaRPr lang="ru-RU" sz="1600" b="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600" b="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Первая квалификационная категория.</a:t>
                      </a:r>
                      <a:endParaRPr lang="ru-RU" sz="1600" b="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600" b="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Педагогический стаж -  25  лет </a:t>
                      </a:r>
                      <a:endParaRPr lang="ru-RU" sz="1600" b="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2F6C2"/>
                    </a:solidFill>
                  </a:tcPr>
                </a:tc>
              </a:tr>
              <a:tr h="407683">
                <a:tc>
                  <a:txBody>
                    <a:bodyPr/>
                    <a:lstStyle/>
                    <a:p>
                      <a:r>
                        <a:rPr lang="ru-RU" sz="1800" b="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Учитель-логопед-воспитатель</a:t>
                      </a:r>
                      <a:endParaRPr lang="ru-RU" sz="1800" b="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  <a:tr h="414525">
                <a:tc>
                  <a:txBody>
                    <a:bodyPr/>
                    <a:lstStyle/>
                    <a:p>
                      <a:r>
                        <a:rPr lang="ru-RU" sz="1600" b="1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Николаева Наталья Евгеньевна</a:t>
                      </a:r>
                      <a:endParaRPr lang="ru-RU" sz="1600" b="1" i="1" u="sng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2F6C2"/>
                    </a:solidFill>
                  </a:tcPr>
                </a:tc>
              </a:tr>
              <a:tr h="754376">
                <a:tc>
                  <a:txBody>
                    <a:bodyPr/>
                    <a:lstStyle/>
                    <a:p>
                      <a:r>
                        <a:rPr lang="ru-RU" sz="1600" b="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высшее   дефектологическое  образование.</a:t>
                      </a:r>
                      <a:endParaRPr lang="ru-RU" sz="1600" b="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600" b="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Высшая квалификационная категория.</a:t>
                      </a:r>
                      <a:endParaRPr lang="ru-RU" sz="1600" b="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600" b="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Педагогический стаж -  25  лет </a:t>
                      </a:r>
                      <a:endParaRPr lang="ru-RU" sz="1600" b="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4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  <a:tr h="379981">
                <a:tc>
                  <a:txBody>
                    <a:bodyPr/>
                    <a:lstStyle/>
                    <a:p>
                      <a:r>
                        <a:rPr lang="ru-RU" sz="16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Музыкальный руководитель</a:t>
                      </a:r>
                      <a:endParaRPr lang="ru-RU" sz="16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2F6C2"/>
                    </a:solidFill>
                  </a:tcPr>
                </a:tc>
              </a:tr>
              <a:tr h="1110857">
                <a:tc>
                  <a:txBody>
                    <a:bodyPr/>
                    <a:lstStyle/>
                    <a:p>
                      <a:pPr fontAlgn="base"/>
                      <a:r>
                        <a:rPr lang="ru-RU" sz="1600" b="1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Баранкова Наталья Николаевна- </a:t>
                      </a:r>
                    </a:p>
                    <a:p>
                      <a:pPr fontAlgn="base"/>
                      <a:r>
                        <a:rPr lang="ru-RU" sz="1600" b="0" i="1" u="none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Высшее педагогическое образование.</a:t>
                      </a:r>
                    </a:p>
                    <a:p>
                      <a:pPr fontAlgn="base"/>
                      <a:r>
                        <a:rPr lang="ru-RU" sz="1600" b="0" i="1" u="none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Высшая категория.</a:t>
                      </a:r>
                    </a:p>
                    <a:p>
                      <a:pPr fontAlgn="base"/>
                      <a:r>
                        <a:rPr lang="ru-RU" sz="1600" b="0" i="1" u="none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Педагогический стаж-24 г</a:t>
                      </a:r>
                      <a:endParaRPr lang="ru-RU" sz="1600" b="0" i="1" u="none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</a:tbl>
          </a:graphicData>
        </a:graphic>
      </p:graphicFrame>
      <p:pic>
        <p:nvPicPr>
          <p:cNvPr id="6" name="Содержимое 5" descr="Лаптева 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07504" y="1412776"/>
            <a:ext cx="3816424" cy="3816424"/>
          </a:xfrm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23528" y="5212080"/>
          <a:ext cx="3312368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2368"/>
              </a:tblGrid>
              <a:tr h="282185">
                <a:tc>
                  <a:txBody>
                    <a:bodyPr/>
                    <a:lstStyle/>
                    <a:p>
                      <a:r>
                        <a:rPr lang="ru-RU" sz="1600" b="1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Педагог-психолог</a:t>
                      </a:r>
                      <a:endParaRPr lang="ru-RU" sz="1600" b="1" i="1" u="sng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2F6C2"/>
                    </a:solidFill>
                  </a:tcPr>
                </a:tc>
              </a:tr>
              <a:tr h="1103087">
                <a:tc>
                  <a:txBody>
                    <a:bodyPr/>
                    <a:lstStyle/>
                    <a:p>
                      <a:r>
                        <a:rPr lang="ru-RU" sz="1600" i="1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Асанина</a:t>
                      </a:r>
                      <a:r>
                        <a:rPr lang="ru-RU" sz="16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Инна Владимировна .</a:t>
                      </a:r>
                    </a:p>
                    <a:p>
                      <a:r>
                        <a:rPr lang="ru-RU" sz="16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Высшее педагогическое образование</a:t>
                      </a:r>
                    </a:p>
                    <a:p>
                      <a:r>
                        <a:rPr lang="ru-RU" sz="16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Высшая категория.</a:t>
                      </a:r>
                    </a:p>
                    <a:p>
                      <a:r>
                        <a:rPr lang="ru-RU" sz="16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Педагогический стаж-24 г</a:t>
                      </a:r>
                    </a:p>
                    <a:p>
                      <a:endParaRPr lang="ru-RU" sz="16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0"/>
            <a:ext cx="5544616" cy="764704"/>
          </a:xfrm>
        </p:spPr>
        <p:txBody>
          <a:bodyPr>
            <a:normAutofit fontScale="90000"/>
          </a:bodyPr>
          <a:lstStyle/>
          <a:p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Старше-подготовительная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коррекционная группа  «</a:t>
            </a:r>
            <a:r>
              <a:rPr lang="ru-RU" sz="2400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Чебурашка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539552" y="1052735"/>
          <a:ext cx="3956625" cy="5691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6625"/>
              </a:tblGrid>
              <a:tr h="36004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Детей</a:t>
                      </a:r>
                      <a:r>
                        <a:rPr lang="ru-RU" baseline="0" dirty="0" smtClean="0"/>
                        <a:t> - 29 человек.</a:t>
                      </a:r>
                      <a:endParaRPr lang="ru-RU" dirty="0"/>
                    </a:p>
                  </a:txBody>
                  <a:tcPr marL="47934" marR="47934">
                    <a:solidFill>
                      <a:srgbClr val="FFC000"/>
                    </a:solidFill>
                  </a:tcPr>
                </a:tc>
              </a:tr>
              <a:tr h="354321">
                <a:tc>
                  <a:txBody>
                    <a:bodyPr/>
                    <a:lstStyle/>
                    <a:p>
                      <a:r>
                        <a:rPr lang="ru-RU" sz="14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Воспитатели:</a:t>
                      </a:r>
                      <a:endParaRPr lang="ru-RU" sz="20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  <a:tr h="1326233">
                <a:tc>
                  <a:txBody>
                    <a:bodyPr/>
                    <a:lstStyle/>
                    <a:p>
                      <a:r>
                        <a:rPr lang="ru-RU" sz="1800" b="1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Пищугина Ирина Павловна</a:t>
                      </a:r>
                      <a:r>
                        <a:rPr lang="ru-RU" sz="18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  <a:endParaRPr lang="ru-RU" sz="180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высшее педагогическое образование.</a:t>
                      </a:r>
                      <a:endParaRPr lang="ru-RU" sz="1800" b="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800" b="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Первая квалификационная категория.</a:t>
                      </a:r>
                      <a:endParaRPr lang="ru-RU" sz="1800" b="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800" b="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Педагогический стаж -  20  лет </a:t>
                      </a:r>
                      <a:endParaRPr lang="ru-RU" sz="1800" b="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2F6C2"/>
                    </a:solidFill>
                  </a:tcPr>
                </a:tc>
              </a:tr>
              <a:tr h="392230">
                <a:tc>
                  <a:txBody>
                    <a:bodyPr/>
                    <a:lstStyle/>
                    <a:p>
                      <a:r>
                        <a:rPr lang="ru-RU" sz="1600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Учитель-логопед.</a:t>
                      </a:r>
                      <a:endParaRPr lang="ru-RU" sz="1600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  <a:tr h="1116099">
                <a:tc>
                  <a:txBody>
                    <a:bodyPr/>
                    <a:lstStyle/>
                    <a:p>
                      <a:r>
                        <a:rPr lang="ru-RU" sz="1800" b="1" i="1" u="sng" kern="1200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Андрейцева</a:t>
                      </a:r>
                      <a:r>
                        <a:rPr lang="ru-RU" sz="1800" b="1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Евгения Тимофеевна.</a:t>
                      </a:r>
                    </a:p>
                    <a:p>
                      <a:r>
                        <a:rPr lang="ru-RU" sz="1600" b="0" i="1" u="none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Высшее дефектологическое образование.</a:t>
                      </a:r>
                    </a:p>
                    <a:p>
                      <a:r>
                        <a:rPr lang="ru-RU" sz="1600" b="0" i="1" u="none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Высшая категория.</a:t>
                      </a:r>
                    </a:p>
                    <a:p>
                      <a:r>
                        <a:rPr lang="ru-RU" sz="1600" b="0" i="1" u="none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Педагогический стаж-46 лет.</a:t>
                      </a:r>
                      <a:endParaRPr lang="ru-RU" sz="1600" b="0" i="1" u="none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2F6C2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ru-RU" sz="1600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Музыкальный руководитель</a:t>
                      </a:r>
                      <a:endParaRPr lang="ru-RU" sz="1600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  <a:tr h="1080120">
                <a:tc>
                  <a:txBody>
                    <a:bodyPr/>
                    <a:lstStyle/>
                    <a:p>
                      <a:pPr fontAlgn="base"/>
                      <a:r>
                        <a:rPr lang="ru-RU" sz="1600" b="1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Баранкова Наталья Николаевна- </a:t>
                      </a:r>
                    </a:p>
                    <a:p>
                      <a:pPr fontAlgn="base"/>
                      <a:r>
                        <a:rPr lang="ru-RU" sz="1600" b="0" i="1" u="none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Высшее педагогическое образование.</a:t>
                      </a:r>
                    </a:p>
                    <a:p>
                      <a:pPr fontAlgn="base"/>
                      <a:r>
                        <a:rPr lang="ru-RU" sz="1600" b="0" i="1" u="none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Высшая категория.</a:t>
                      </a:r>
                    </a:p>
                    <a:p>
                      <a:pPr fontAlgn="base"/>
                      <a:r>
                        <a:rPr lang="ru-RU" sz="1600" b="0" i="1" u="none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Педагогический стаж-24 г</a:t>
                      </a:r>
                      <a:endParaRPr lang="ru-RU" sz="1600" b="0" i="1" u="none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2F6C2"/>
                    </a:solidFill>
                  </a:tcPr>
                </a:tc>
              </a:tr>
              <a:tr h="392230">
                <a:tc>
                  <a:txBody>
                    <a:bodyPr/>
                    <a:lstStyle/>
                    <a:p>
                      <a:r>
                        <a:rPr lang="ru-RU" sz="1600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Младший воспитатель:</a:t>
                      </a:r>
                    </a:p>
                    <a:p>
                      <a:r>
                        <a:rPr lang="ru-RU" sz="1600" i="1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Малькова</a:t>
                      </a:r>
                      <a:r>
                        <a:rPr lang="ru-RU" sz="16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Ирина Юрьевна.</a:t>
                      </a:r>
                      <a:endParaRPr lang="ru-RU" sz="16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</a:tbl>
          </a:graphicData>
        </a:graphic>
      </p:graphicFrame>
      <p:pic>
        <p:nvPicPr>
          <p:cNvPr id="6" name="Содержимое 5" descr="Пищугина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0" y="2492896"/>
            <a:ext cx="4320480" cy="4320480"/>
          </a:xfrm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220072" y="764704"/>
          <a:ext cx="3312368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2368"/>
              </a:tblGrid>
              <a:tr h="304649">
                <a:tc>
                  <a:txBody>
                    <a:bodyPr/>
                    <a:lstStyle/>
                    <a:p>
                      <a:r>
                        <a:rPr lang="ru-RU" sz="1400" b="1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Педагог-психолог</a:t>
                      </a:r>
                      <a:endParaRPr lang="ru-RU" sz="1400" b="1" i="1" u="sng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2F6C2"/>
                    </a:solidFill>
                  </a:tcPr>
                </a:tc>
              </a:tr>
              <a:tr h="1279527">
                <a:tc>
                  <a:txBody>
                    <a:bodyPr/>
                    <a:lstStyle/>
                    <a:p>
                      <a:r>
                        <a:rPr lang="ru-RU" sz="1800" b="1" i="1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Асанина</a:t>
                      </a:r>
                      <a:r>
                        <a:rPr lang="ru-RU" sz="1800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Инна Владимировна </a:t>
                      </a:r>
                    </a:p>
                    <a:p>
                      <a:r>
                        <a:rPr lang="ru-RU" sz="14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Высшее педагогическое образование</a:t>
                      </a:r>
                    </a:p>
                    <a:p>
                      <a:r>
                        <a:rPr lang="ru-RU" sz="14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Высшая категория.</a:t>
                      </a:r>
                    </a:p>
                    <a:p>
                      <a:r>
                        <a:rPr lang="ru-RU" sz="14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Педагогический стаж-24 </a:t>
                      </a:r>
                      <a:r>
                        <a:rPr lang="ru-RU" sz="16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</a:t>
                      </a:r>
                    </a:p>
                    <a:p>
                      <a:endParaRPr lang="ru-RU" sz="16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74638"/>
            <a:ext cx="6480720" cy="922114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1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Подготовительная коррекционная</a:t>
            </a:r>
            <a:br>
              <a:rPr lang="ru-RU" sz="31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группа  «Мальвина»</a:t>
            </a:r>
            <a:endParaRPr lang="ru-RU" sz="3100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4139952" y="1556794"/>
          <a:ext cx="4680520" cy="50953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80520"/>
              </a:tblGrid>
              <a:tr h="37087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Детей</a:t>
                      </a:r>
                      <a:r>
                        <a:rPr lang="ru-RU" baseline="0" dirty="0" smtClean="0"/>
                        <a:t> - 30 человек.</a:t>
                      </a:r>
                      <a:endParaRPr lang="ru-RU" dirty="0"/>
                    </a:p>
                  </a:txBody>
                  <a:tcPr marL="47934" marR="47934">
                    <a:solidFill>
                      <a:srgbClr val="FFC000"/>
                    </a:solidFill>
                  </a:tcPr>
                </a:tc>
              </a:tr>
              <a:tr h="401784">
                <a:tc>
                  <a:txBody>
                    <a:bodyPr/>
                    <a:lstStyle/>
                    <a:p>
                      <a:r>
                        <a:rPr lang="ru-RU" sz="14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Воспитатели:</a:t>
                      </a:r>
                      <a:endParaRPr lang="ru-RU" sz="20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  <a:tr h="1171552">
                <a:tc>
                  <a:txBody>
                    <a:bodyPr/>
                    <a:lstStyle/>
                    <a:p>
                      <a:r>
                        <a:rPr lang="ru-RU" sz="1800" b="1" i="1" u="sng" kern="1200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Фещенко</a:t>
                      </a:r>
                      <a:r>
                        <a:rPr lang="ru-RU" sz="1800" b="1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Елена Анатольевна</a:t>
                      </a:r>
                      <a:r>
                        <a:rPr lang="ru-RU" sz="18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–</a:t>
                      </a:r>
                      <a:endParaRPr lang="ru-RU" sz="180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8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высшее педагогическое образование.</a:t>
                      </a:r>
                      <a:endParaRPr lang="ru-RU" sz="1800" b="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800" b="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Первая квалификационная категория.</a:t>
                      </a:r>
                      <a:endParaRPr lang="ru-RU" sz="1800" b="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800" b="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Педагогический стаж -  21  год.</a:t>
                      </a:r>
                      <a:endParaRPr lang="ru-RU" sz="1800" b="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2F6C2"/>
                    </a:solidFill>
                  </a:tcPr>
                </a:tc>
              </a:tr>
              <a:tr h="309065">
                <a:tc>
                  <a:txBody>
                    <a:bodyPr/>
                    <a:lstStyle/>
                    <a:p>
                      <a:r>
                        <a:rPr lang="ru-RU" sz="16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Заместитель заведующей по </a:t>
                      </a:r>
                      <a:r>
                        <a:rPr lang="ru-RU" sz="1600" i="1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ВМР-воспитатель</a:t>
                      </a:r>
                      <a:r>
                        <a:rPr lang="ru-RU" sz="16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6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  <a:tr h="1234392">
                <a:tc>
                  <a:txBody>
                    <a:bodyPr/>
                    <a:lstStyle/>
                    <a:p>
                      <a:r>
                        <a:rPr lang="ru-RU" sz="1800" b="1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Сокурова Наталья </a:t>
                      </a:r>
                      <a:r>
                        <a:rPr lang="ru-RU" sz="1800" b="1" i="1" u="sng" kern="1200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Владимировна-</a:t>
                      </a:r>
                      <a:r>
                        <a:rPr lang="ru-RU" sz="1800" b="0" i="1" u="none" kern="1200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высшее</a:t>
                      </a:r>
                      <a:r>
                        <a:rPr lang="ru-RU" sz="1800" b="0" i="1" u="none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педагогическое образование.</a:t>
                      </a:r>
                    </a:p>
                    <a:p>
                      <a:r>
                        <a:rPr lang="ru-RU" sz="1800" b="0" i="1" u="none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Высшая квалификационная категория.</a:t>
                      </a:r>
                    </a:p>
                    <a:p>
                      <a:r>
                        <a:rPr lang="ru-RU" sz="1800" b="0" i="1" u="none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Педагогический стаж -39 лет.</a:t>
                      </a:r>
                      <a:endParaRPr lang="ru-RU" sz="1800" b="0" i="1" u="none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2F6C2"/>
                    </a:solidFill>
                  </a:tcPr>
                </a:tc>
              </a:tr>
              <a:tr h="401784">
                <a:tc>
                  <a:txBody>
                    <a:bodyPr/>
                    <a:lstStyle/>
                    <a:p>
                      <a:r>
                        <a:rPr lang="ru-RU" sz="1800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Учителя-логопеды : Николаева Н.Е., </a:t>
                      </a:r>
                      <a:r>
                        <a:rPr lang="ru-RU" sz="1800" b="1" i="1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Андрейцева</a:t>
                      </a:r>
                      <a:r>
                        <a:rPr lang="ru-RU" sz="1800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Е.Т.</a:t>
                      </a:r>
                      <a:endParaRPr lang="ru-RU" sz="1800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  <a:tr h="370878">
                <a:tc>
                  <a:txBody>
                    <a:bodyPr/>
                    <a:lstStyle/>
                    <a:p>
                      <a:pPr fontAlgn="base"/>
                      <a:r>
                        <a:rPr lang="ru-RU" sz="1800" b="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Младший воспитатель.</a:t>
                      </a:r>
                      <a:endParaRPr lang="ru-RU" sz="1800" b="0" i="1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2F6C2"/>
                    </a:solidFill>
                  </a:tcPr>
                </a:tc>
              </a:tr>
              <a:tr h="339971">
                <a:tc>
                  <a:txBody>
                    <a:bodyPr/>
                    <a:lstStyle/>
                    <a:p>
                      <a:r>
                        <a:rPr lang="ru-RU" sz="16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Никонова О.В.</a:t>
                      </a:r>
                      <a:endParaRPr lang="ru-RU" sz="16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</a:tbl>
          </a:graphicData>
        </a:graphic>
      </p:graphicFrame>
      <p:pic>
        <p:nvPicPr>
          <p:cNvPr id="6" name="Содержимое 5" descr="Фещенко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51520" y="1556792"/>
            <a:ext cx="3816424" cy="3816424"/>
          </a:xfrm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23528" y="4824225"/>
          <a:ext cx="3312368" cy="20337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2368"/>
              </a:tblGrid>
              <a:tr h="360831">
                <a:tc>
                  <a:txBody>
                    <a:bodyPr/>
                    <a:lstStyle/>
                    <a:p>
                      <a:r>
                        <a:rPr lang="ru-RU" sz="1600" b="1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Педагог-психолог</a:t>
                      </a:r>
                      <a:endParaRPr lang="ru-RU" sz="1600" b="1" i="1" u="sng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2F6C2"/>
                    </a:solidFill>
                  </a:tcPr>
                </a:tc>
              </a:tr>
              <a:tr h="1672944">
                <a:tc>
                  <a:txBody>
                    <a:bodyPr/>
                    <a:lstStyle/>
                    <a:p>
                      <a:r>
                        <a:rPr lang="ru-RU" sz="1800" b="1" i="1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Асанина</a:t>
                      </a:r>
                      <a:r>
                        <a:rPr lang="ru-RU" sz="1800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Инна Владимировна </a:t>
                      </a:r>
                    </a:p>
                    <a:p>
                      <a:r>
                        <a:rPr lang="ru-RU" sz="16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Высшее педагогическое образование</a:t>
                      </a:r>
                    </a:p>
                    <a:p>
                      <a:r>
                        <a:rPr lang="ru-RU" sz="16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Высшая категория.</a:t>
                      </a:r>
                    </a:p>
                    <a:p>
                      <a:r>
                        <a:rPr lang="ru-RU" sz="16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Педагогический стаж-24 г</a:t>
                      </a:r>
                    </a:p>
                    <a:p>
                      <a:endParaRPr lang="ru-RU" sz="16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6192688" cy="706090"/>
          </a:xfrm>
        </p:spPr>
        <p:txBody>
          <a:bodyPr>
            <a:normAutofit fontScale="90000"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Управление детского сада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_000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5884" y="1772816"/>
            <a:ext cx="1907844" cy="2861766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051720" y="1340768"/>
            <a:ext cx="6696744" cy="475252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МБДОУ осуществляется в соответствии с законом РФ «Об образовании» и на основании Устава детского сада. Непосредственное управление детским садом осуществляет заведующий  Кокорева Надежда Николаевна, стаж - 45  лет, прошедшая аттестацию на высшую категорию по должности « руководитель» (2014 г.) </a:t>
            </a:r>
            <a:b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Формами самоуправления МБДОУ являются: </a:t>
            </a:r>
            <a:b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Учреждением осуществляется в соответствии с законодательством Российской Федерацией и настоящим Уставом. </a:t>
            </a:r>
            <a:b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Учреждением строится на принципах единоначалия и самоуправления. </a:t>
            </a:r>
            <a:b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Формами самоуправления в Учреждении являются: Общее собрание работников, Педагогический совет, Родительский комитет. </a:t>
            </a:r>
            <a:b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дошкольном учреждении соблюдается исполнительская дисциплина: имеется номенклатура дел, регистрируется входящая и исходящая документация, осуществляется работа по изучению и реализации нормативных документов (приказов, инструкций, распоряжений), распределены обязанности между всеми участниками образовательного процесса. Делопроизводство организовано на современном уровне и соответствует Закону РФ </a:t>
            </a:r>
          </a:p>
          <a:p>
            <a:pPr>
              <a:buNone/>
            </a:pP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 Об образовании», ТК РФ.</a:t>
            </a:r>
            <a:endParaRPr lang="ru-RU" sz="16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408712" cy="850106"/>
          </a:xfrm>
        </p:spPr>
        <p:txBody>
          <a:bodyPr>
            <a:normAutofit fontScale="90000"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Социальная структура семей  воспитанников</a:t>
            </a:r>
            <a:r>
              <a:rPr lang="ru-RU" sz="4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0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Соци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395536" y="1600200"/>
          <a:ext cx="7848872" cy="33842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7955"/>
                <a:gridCol w="3296481"/>
                <a:gridCol w="1962218"/>
                <a:gridCol w="1962218"/>
              </a:tblGrid>
              <a:tr h="676841">
                <a:tc>
                  <a:txBody>
                    <a:bodyPr/>
                    <a:lstStyle/>
                    <a:p>
                      <a:pPr algn="ctr"/>
                      <a:r>
                        <a:rPr lang="ru-RU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Количество детей  в семье</a:t>
                      </a:r>
                      <a:endParaRPr lang="ru-RU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  <a:endParaRPr lang="ru-RU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676841">
                <a:tc>
                  <a:txBody>
                    <a:bodyPr/>
                    <a:lstStyle/>
                    <a:p>
                      <a:pPr algn="ctr"/>
                      <a:r>
                        <a:rPr lang="ru-RU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Полные семьи</a:t>
                      </a:r>
                      <a:endParaRPr lang="ru-RU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160</a:t>
                      </a:r>
                      <a:endParaRPr lang="ru-RU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  <a:endParaRPr lang="ru-RU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676841">
                <a:tc>
                  <a:txBody>
                    <a:bodyPr/>
                    <a:lstStyle/>
                    <a:p>
                      <a:pPr algn="ctr"/>
                      <a:r>
                        <a:rPr lang="ru-RU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Неполные семьи</a:t>
                      </a:r>
                      <a:endParaRPr lang="ru-RU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  <a:endParaRPr lang="ru-RU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676841">
                <a:tc>
                  <a:txBody>
                    <a:bodyPr/>
                    <a:lstStyle/>
                    <a:p>
                      <a:pPr algn="ctr"/>
                      <a:r>
                        <a:rPr lang="ru-RU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Многодетные семьи</a:t>
                      </a:r>
                      <a:endParaRPr lang="ru-RU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676841">
                <a:tc>
                  <a:txBody>
                    <a:bodyPr/>
                    <a:lstStyle/>
                    <a:p>
                      <a:pPr algn="ctr"/>
                      <a:r>
                        <a:rPr lang="ru-RU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 опекой </a:t>
                      </a:r>
                      <a:endParaRPr lang="ru-RU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408712" cy="850106"/>
          </a:xfrm>
        </p:spPr>
        <p:txBody>
          <a:bodyPr>
            <a:normAutofit fontScale="90000"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Социальный  статус   родителей   воспитанников</a:t>
            </a:r>
            <a:r>
              <a:rPr lang="ru-RU" sz="40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sz="40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Соци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395536" y="1600200"/>
          <a:ext cx="7848872" cy="33842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7955"/>
                <a:gridCol w="3296481"/>
                <a:gridCol w="1962218"/>
                <a:gridCol w="1962218"/>
              </a:tblGrid>
              <a:tr h="676841">
                <a:tc>
                  <a:txBody>
                    <a:bodyPr/>
                    <a:lstStyle/>
                    <a:p>
                      <a:pPr algn="ctr"/>
                      <a:r>
                        <a:rPr lang="ru-RU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Социальный статус</a:t>
                      </a:r>
                      <a:endParaRPr lang="ru-RU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  <a:endParaRPr lang="ru-RU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676841">
                <a:tc>
                  <a:txBody>
                    <a:bodyPr/>
                    <a:lstStyle/>
                    <a:p>
                      <a:pPr algn="ctr"/>
                      <a:r>
                        <a:rPr lang="ru-RU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Рабочие</a:t>
                      </a:r>
                      <a:endParaRPr lang="ru-RU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114</a:t>
                      </a:r>
                      <a:endParaRPr lang="ru-RU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53%</a:t>
                      </a:r>
                      <a:endParaRPr lang="ru-RU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676841">
                <a:tc>
                  <a:txBody>
                    <a:bodyPr/>
                    <a:lstStyle/>
                    <a:p>
                      <a:pPr algn="ctr"/>
                      <a:r>
                        <a:rPr lang="ru-RU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Служащие</a:t>
                      </a:r>
                      <a:endParaRPr lang="ru-RU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endParaRPr lang="ru-RU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  <a:endParaRPr lang="ru-RU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676841">
                <a:tc>
                  <a:txBody>
                    <a:bodyPr/>
                    <a:lstStyle/>
                    <a:p>
                      <a:pPr algn="ctr"/>
                      <a:r>
                        <a:rPr lang="ru-RU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Предприниматели</a:t>
                      </a:r>
                      <a:endParaRPr lang="ru-RU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0,5</a:t>
                      </a:r>
                      <a:endParaRPr lang="ru-RU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676841">
                <a:tc>
                  <a:txBody>
                    <a:bodyPr/>
                    <a:lstStyle/>
                    <a:p>
                      <a:pPr algn="ctr"/>
                      <a:r>
                        <a:rPr lang="ru-RU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Домохозяйки</a:t>
                      </a:r>
                      <a:endParaRPr lang="ru-RU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408712" cy="850106"/>
          </a:xfrm>
        </p:spPr>
        <p:txBody>
          <a:bodyPr>
            <a:normAutofit fontScale="90000"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Образовательный ценз </a:t>
            </a:r>
            <a:r>
              <a:rPr lang="ru-RU" sz="36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родителей   воспитанников</a:t>
            </a:r>
            <a:r>
              <a:rPr lang="ru-RU" sz="40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sz="40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Соци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395536" y="1600200"/>
          <a:ext cx="7848872" cy="33842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7955"/>
                <a:gridCol w="3296481"/>
                <a:gridCol w="1962218"/>
                <a:gridCol w="1962218"/>
              </a:tblGrid>
              <a:tr h="676841">
                <a:tc>
                  <a:txBody>
                    <a:bodyPr/>
                    <a:lstStyle/>
                    <a:p>
                      <a:pPr algn="ctr"/>
                      <a:r>
                        <a:rPr lang="ru-RU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lang="ru-RU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  <a:endParaRPr lang="ru-RU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676841">
                <a:tc>
                  <a:txBody>
                    <a:bodyPr/>
                    <a:lstStyle/>
                    <a:p>
                      <a:pPr algn="ctr"/>
                      <a:r>
                        <a:rPr lang="ru-RU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Высшее образование</a:t>
                      </a:r>
                      <a:endParaRPr lang="ru-RU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  <a:endParaRPr lang="ru-RU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ru-RU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676841">
                <a:tc>
                  <a:txBody>
                    <a:bodyPr/>
                    <a:lstStyle/>
                    <a:p>
                      <a:pPr algn="ctr"/>
                      <a:r>
                        <a:rPr lang="ru-RU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Среднее специальное</a:t>
                      </a:r>
                      <a:endParaRPr lang="ru-RU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103</a:t>
                      </a:r>
                      <a:endParaRPr lang="ru-RU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  <a:endParaRPr lang="ru-RU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676841">
                <a:tc>
                  <a:txBody>
                    <a:bodyPr/>
                    <a:lstStyle/>
                    <a:p>
                      <a:pPr algn="ctr"/>
                      <a:r>
                        <a:rPr lang="ru-RU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Среднее образование</a:t>
                      </a:r>
                      <a:endParaRPr lang="ru-RU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  <a:endParaRPr lang="ru-RU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ru-RU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676841">
                <a:tc>
                  <a:txBody>
                    <a:bodyPr/>
                    <a:lstStyle/>
                    <a:p>
                      <a:pPr algn="ctr"/>
                      <a:r>
                        <a:rPr lang="ru-RU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Незаконченное высшее образование</a:t>
                      </a:r>
                      <a:endParaRPr lang="ru-RU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404664"/>
            <a:ext cx="5400600" cy="994122"/>
          </a:xfrm>
        </p:spPr>
        <p:txBody>
          <a:bodyPr/>
          <a:lstStyle/>
          <a:p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Вывод.</a:t>
            </a:r>
            <a:endParaRPr lang="ru-RU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Анализ социального состава семей воспитанников нашего учреждения показывает, что в основном, это полные семьи, среднего достатка. В большинстве своем родители имеют среднее специальное образование.</a:t>
            </a:r>
          </a:p>
          <a:p>
            <a:r>
              <a:rPr lang="ru-RU" sz="2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Определение социального статуса семей воспитанников позволяет ДОУ выбирать более эффективные формы, методы и содержание сотрудничества с родителями для создания равных стартовых возможностей детей как основы их дальнейшего обучения.</a:t>
            </a:r>
            <a:endParaRPr lang="ru-RU" sz="26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Особенности образовательного процесса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539552" y="1052736"/>
            <a:ext cx="8147248" cy="5073427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4300" b="1" i="1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>
              <a:buNone/>
            </a:pPr>
            <a:r>
              <a:rPr lang="ru-RU" sz="6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7200" b="1" i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Целью МБДОУ </a:t>
            </a:r>
            <a:r>
              <a:rPr lang="ru-RU" sz="7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является </a:t>
            </a:r>
            <a:r>
              <a:rPr lang="ru-RU" sz="6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разностороннее развитие детей с учетом их возрастных и индивидуальных особенностей по основным направлениям:</a:t>
            </a:r>
          </a:p>
          <a:p>
            <a:pPr>
              <a:buFont typeface="Wingdings" pitchFamily="2" charset="2"/>
              <a:buChar char="v"/>
            </a:pPr>
            <a:r>
              <a:rPr lang="ru-RU" sz="6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Познавательному</a:t>
            </a:r>
          </a:p>
          <a:p>
            <a:pPr>
              <a:buFont typeface="Wingdings" pitchFamily="2" charset="2"/>
              <a:buChar char="v"/>
            </a:pPr>
            <a:r>
              <a:rPr lang="ru-RU" sz="6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Речевому</a:t>
            </a:r>
          </a:p>
          <a:p>
            <a:pPr>
              <a:buFont typeface="Wingdings" pitchFamily="2" charset="2"/>
              <a:buChar char="v"/>
            </a:pPr>
            <a:r>
              <a:rPr lang="ru-RU" sz="6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Социально-коммуникативному</a:t>
            </a:r>
          </a:p>
          <a:p>
            <a:pPr>
              <a:buFont typeface="Wingdings" pitchFamily="2" charset="2"/>
              <a:buChar char="v"/>
            </a:pPr>
            <a:r>
              <a:rPr lang="ru-RU" sz="6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Художественно-эстетическому </a:t>
            </a:r>
          </a:p>
          <a:p>
            <a:pPr>
              <a:buFont typeface="Wingdings" pitchFamily="2" charset="2"/>
              <a:buChar char="v"/>
            </a:pPr>
            <a:r>
              <a:rPr lang="ru-RU" sz="6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Физическому развитию детей</a:t>
            </a:r>
          </a:p>
          <a:p>
            <a:pPr>
              <a:buNone/>
            </a:pPr>
            <a:endParaRPr lang="ru-RU" sz="64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6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Также формирование личности ребенка с учетом особенностей его физического, психического развития, индивидуальных, индивидуальных возможностей и способностей, предпосылок учебной деятельности, обеспечивающих социальную успешность</a:t>
            </a:r>
          </a:p>
          <a:p>
            <a:pPr>
              <a:buNone/>
            </a:pPr>
            <a:r>
              <a:rPr lang="ru-RU" sz="6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b="1" i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 нашего коллектива:</a:t>
            </a:r>
          </a:p>
          <a:p>
            <a:pPr>
              <a:buFont typeface="Wingdings" pitchFamily="2" charset="2"/>
              <a:buChar char="v"/>
            </a:pPr>
            <a:r>
              <a:rPr lang="ru-RU" sz="6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Совершенствовать  работу ДОУ и семьи по формированию коммуникативных качеств детей с ОНР через познавательную, исследовательскую деятельность.</a:t>
            </a:r>
          </a:p>
          <a:p>
            <a:pPr>
              <a:buFont typeface="Wingdings" pitchFamily="2" charset="2"/>
              <a:buChar char="v"/>
            </a:pPr>
            <a:r>
              <a:rPr lang="ru-RU" sz="6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Формировать духовно богатую эстетически развитую личность в условиях детского сада и семьи. Развивать эмоционально нравственные качества детей через:</a:t>
            </a:r>
          </a:p>
          <a:p>
            <a:r>
              <a:rPr lang="ru-RU" sz="6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Патриотическое воспитание</a:t>
            </a:r>
          </a:p>
          <a:p>
            <a:r>
              <a:rPr lang="ru-RU" sz="6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Художественно-эстетическое</a:t>
            </a:r>
          </a:p>
          <a:p>
            <a:r>
              <a:rPr lang="ru-RU" sz="6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Чтение художественной литературы.</a:t>
            </a:r>
          </a:p>
          <a:p>
            <a:pPr>
              <a:buFont typeface="Wingdings" pitchFamily="2" charset="2"/>
              <a:buChar char="v"/>
            </a:pPr>
            <a:endParaRPr lang="ru-RU" sz="64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64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6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43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43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43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/>
              <a:t> </a:t>
            </a:r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Андрейцев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1604" y="571480"/>
            <a:ext cx="6072230" cy="607223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5608">
            <a:off x="4000790" y="504705"/>
            <a:ext cx="1093510" cy="2808024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029050">
            <a:off x="4209567" y="1889491"/>
            <a:ext cx="1016642" cy="1710724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90432">
            <a:off x="2338137" y="1442467"/>
            <a:ext cx="974983" cy="1640624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573741" y="2448413"/>
            <a:ext cx="7906871" cy="70750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4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Наш девиз:</a:t>
            </a:r>
          </a:p>
          <a:p>
            <a:pPr algn="ctr"/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«Сеем разумное,</a:t>
            </a:r>
          </a:p>
          <a:p>
            <a:pPr algn="ctr"/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доброе, вечное»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4176865"/>
            <a:ext cx="8280920" cy="242807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68942" y="930964"/>
            <a:ext cx="8659905" cy="135917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txBody>
          <a:bodyPr wrap="none" lIns="91440" tIns="45720" rIns="91440" bIns="45720">
            <a:prstTxWarp prst="textArchUp">
              <a:avLst/>
            </a:prstTxWarp>
            <a:spAutoFit/>
            <a:sp3d extrusionH="57150">
              <a:bevelT w="38100" h="38100"/>
            </a:sp3d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МДОУ ЦРР Детский сад №84</a:t>
            </a:r>
          </a:p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«Золотое Зёрнышко»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37223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Андрейцев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08860" y="285728"/>
            <a:ext cx="6429420" cy="6429420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Андрейцев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1604" y="357166"/>
            <a:ext cx="6292098" cy="6292098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Андрейцев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1604" y="285728"/>
            <a:ext cx="5863470" cy="5863470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Андрейцев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1604" y="428604"/>
            <a:ext cx="6149222" cy="6149222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Андрейцев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1604" y="428604"/>
            <a:ext cx="6149222" cy="6149222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Андрейцев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1604" y="428604"/>
            <a:ext cx="6149222" cy="6149222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Андрейцев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1604" y="428604"/>
            <a:ext cx="6149222" cy="6149222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Андрейцев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1604" y="428604"/>
            <a:ext cx="6149222" cy="6149222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128792" cy="634082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2.1.Содержание обучения и воспитания детей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323528" y="980728"/>
            <a:ext cx="8147248" cy="5073427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6400" b="1" i="1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>
              <a:buNone/>
            </a:pPr>
            <a:r>
              <a:rPr lang="ru-RU" sz="6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Образовательный процесс в ДОУ строится с учетом требований Сан </a:t>
            </a:r>
            <a:r>
              <a:rPr lang="ru-RU" sz="64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ПиН</a:t>
            </a:r>
            <a:r>
              <a:rPr lang="ru-RU" sz="6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2.4.1.3049 - 13  «Санитарно – эпидемиологические требования к устройству, содержанию и организации режима работы в дошкольных образовательных организациях», его характерными качествами являются рациональность организационной структуры, развивающее разнообразие форм НОД, взаимосвязь между организационными формами. Для организации индивидуальной,  творческой  деятельности детей предоставлено достаточно  времени  в режиме дня.</a:t>
            </a:r>
          </a:p>
          <a:p>
            <a:pPr>
              <a:buNone/>
            </a:pPr>
            <a:r>
              <a:rPr lang="ru-RU" sz="6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>
              <a:buNone/>
            </a:pPr>
            <a:r>
              <a:rPr lang="ru-RU" sz="6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Содержание образовательного процесса в детском саду определяется образовательной программой, разрабатываемой, принимаемой и реализуемой ДОУ самостоятельно в соответствии с федеральными государственными образовательными стандартами (ФГОС) и с учётом особенностей психофизического развития и возможностей детей</a:t>
            </a:r>
          </a:p>
          <a:p>
            <a:pPr>
              <a:buNone/>
            </a:pPr>
            <a:r>
              <a:rPr lang="ru-RU" sz="6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Образовательная деятельность коллектива ДОУ реализуется в соответствии с нормативными документами  и  годовым планом, образовательный процесс осуществляется на основе поставленных задач, которые решаются с помощью соответствующих методов, приёмов. Каждому из разделов программы отводится определённое место в течение НОД.  Педагоги стремятся сделать жизнь детей в детском саду насыщенной, интересной и познавательной.  Предметом пристального внимания педагогического коллектива являются следующие образовательные области: «Физическая культура», «Здоровье», «Безопасность», «Социализация», «Труд», «Познание», «Коммуникация», «Чтение художественной литературы», «Художественное творчество», «Музыка»</a:t>
            </a:r>
            <a:r>
              <a:rPr lang="ru-RU" sz="4300" b="1" i="1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>
              <a:buFont typeface="Wingdings" pitchFamily="2" charset="2"/>
              <a:buChar char="v"/>
            </a:pPr>
            <a:endParaRPr lang="ru-RU" sz="64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64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6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43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43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43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/>
              <a:t> </a:t>
            </a:r>
            <a:endParaRPr lang="ru-RU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4294967295"/>
          </p:nvPr>
        </p:nvSpPr>
        <p:spPr>
          <a:xfrm>
            <a:off x="971600" y="692696"/>
            <a:ext cx="7200800" cy="5433467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sz="23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ДОУ реализует Основную общеобразовательную  программу дошкольного образования на основе содержания  Программы «От рождения до школы» (под редакцией Н.Е. </a:t>
            </a:r>
            <a:r>
              <a:rPr lang="ru-RU" sz="23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Вераксы</a:t>
            </a:r>
            <a:r>
              <a:rPr lang="ru-RU" sz="23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Т.С.Комаровой, М.А.Васильевой), а также </a:t>
            </a:r>
          </a:p>
          <a:p>
            <a:r>
              <a:rPr lang="ru-RU" sz="23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Использовались элементы программы «Детство»</a:t>
            </a:r>
          </a:p>
          <a:p>
            <a:r>
              <a:rPr lang="ru-RU" sz="23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Парциональные</a:t>
            </a:r>
            <a:r>
              <a:rPr lang="ru-RU" sz="23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программы:</a:t>
            </a:r>
          </a:p>
          <a:p>
            <a:r>
              <a:rPr lang="ru-RU" sz="23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«Приобщение детей к истокам русской народной культуры»- О.Л. Князева. М.Д. </a:t>
            </a:r>
            <a:r>
              <a:rPr lang="ru-RU" sz="23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Маханева</a:t>
            </a:r>
            <a:r>
              <a:rPr lang="ru-RU" sz="23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3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«Юный эколог»-программа экологического воспитания- С. Николаева,</a:t>
            </a:r>
          </a:p>
          <a:p>
            <a:r>
              <a:rPr lang="ru-RU" sz="23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«Музыкальные шедевры»- О.П. </a:t>
            </a:r>
            <a:r>
              <a:rPr lang="ru-RU" sz="23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Радынова</a:t>
            </a:r>
            <a:r>
              <a:rPr lang="ru-RU" sz="23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«Ритмическая мозаика» А.И. Буренина.</a:t>
            </a:r>
          </a:p>
          <a:p>
            <a:endParaRPr lang="ru-RU" sz="23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3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«Основы православной культуры» – О.К. Харитонова.</a:t>
            </a:r>
          </a:p>
          <a:p>
            <a:r>
              <a:rPr lang="ru-RU" sz="23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«Добрый мир»- Л.Л. Шевченко.</a:t>
            </a:r>
          </a:p>
          <a:p>
            <a:endParaRPr lang="ru-RU" sz="23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3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учреждении работают три коррекционные группы. Обучение проходит по программам</a:t>
            </a:r>
          </a:p>
          <a:p>
            <a:r>
              <a:rPr lang="ru-RU" sz="23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«Подготовка к школе детей с недостатками речи»- Г.А. Каше</a:t>
            </a:r>
          </a:p>
          <a:p>
            <a:r>
              <a:rPr lang="ru-RU" sz="23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«Подготовка к школе детей с ОНР в условиях специального детского сада» Т.Б. Филичева, Г.В. Чиркина.</a:t>
            </a:r>
          </a:p>
          <a:p>
            <a:r>
              <a:rPr lang="ru-RU" sz="23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«Логопедическая работа в дошкольных учреждениях и группах для детей с нарушениями речи»- С.А. Миронова.</a:t>
            </a:r>
          </a:p>
          <a:p>
            <a:endParaRPr lang="ru-RU" sz="23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3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3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3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3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3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3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43608" y="404664"/>
            <a:ext cx="2709937" cy="1102444"/>
          </a:xfrm>
        </p:spPr>
        <p:txBody>
          <a:bodyPr>
            <a:normAutofit fontScale="90000"/>
          </a:bodyPr>
          <a:lstStyle/>
          <a:p>
            <a:r>
              <a:rPr lang="ru-RU" sz="32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Уважаемые родители!</a:t>
            </a:r>
            <a:endParaRPr lang="ru-RU" sz="32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14282" y="1428736"/>
            <a:ext cx="3277598" cy="5024599"/>
          </a:xfrm>
        </p:spPr>
        <p:txBody>
          <a:bodyPr>
            <a:normAutofit fontScale="47500" lnSpcReduction="20000"/>
          </a:bodyPr>
          <a:lstStyle/>
          <a:p>
            <a:r>
              <a:rPr lang="ru-RU" sz="25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Уж полвека стоит у дороги</a:t>
            </a:r>
            <a:endParaRPr lang="ru-RU" sz="25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5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 </a:t>
            </a:r>
            <a:r>
              <a:rPr lang="ru-RU" sz="25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Кудиновский</a:t>
            </a:r>
            <a:r>
              <a:rPr lang="ru-RU" sz="25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детский сад</a:t>
            </a:r>
            <a:endParaRPr lang="ru-RU" sz="25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5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Много лет здесь в страну воспитания</a:t>
            </a:r>
            <a:endParaRPr lang="ru-RU" sz="25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5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Каждый день приглашают ребят.</a:t>
            </a:r>
            <a:endParaRPr lang="ru-RU" sz="25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25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5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Здесь сверкают, как звезды жаркие,</a:t>
            </a:r>
            <a:endParaRPr lang="ru-RU" sz="25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5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 улыбок ребячьи глаза.</a:t>
            </a:r>
            <a:endParaRPr lang="ru-RU" sz="25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5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Ждут занятия, праздники яркие,</a:t>
            </a:r>
            <a:endParaRPr lang="ru-RU" sz="25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5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Игры, сказки и чудеса.</a:t>
            </a:r>
            <a:endParaRPr lang="ru-RU" sz="25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25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5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Мир прекрасный, немного загадочный</a:t>
            </a:r>
            <a:endParaRPr lang="ru-RU" sz="25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5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Здесь ребятам открыть предстоит.</a:t>
            </a:r>
            <a:endParaRPr lang="ru-RU" sz="25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5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Добрый, милый, цветной он и сказочный</a:t>
            </a:r>
            <a:endParaRPr lang="ru-RU" sz="25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5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Песней детства для многих звучит.</a:t>
            </a:r>
            <a:endParaRPr lang="ru-RU" sz="25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25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5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детский сад повзрослевшие девочки</a:t>
            </a:r>
            <a:endParaRPr lang="ru-RU" sz="25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5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Своих милых малышек ведут.</a:t>
            </a:r>
            <a:endParaRPr lang="ru-RU" sz="25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5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мальчишки, теперь уже дедушки,</a:t>
            </a:r>
            <a:endParaRPr lang="ru-RU" sz="25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5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Вечерком у дверей внуков ждут.</a:t>
            </a:r>
            <a:endParaRPr lang="ru-RU" sz="25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25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5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Пусть сменяются зимы да осени,</a:t>
            </a:r>
            <a:endParaRPr lang="ru-RU" sz="25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5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Незаметно проходят года.</a:t>
            </a:r>
            <a:endParaRPr lang="ru-RU" sz="25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5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Детский сад «Золотое зернышко»</a:t>
            </a:r>
            <a:endParaRPr lang="ru-RU" sz="25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5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Будем помнить с любовью всегда.</a:t>
            </a:r>
            <a:endParaRPr lang="ru-RU" sz="25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500" b="1" dirty="0" smtClean="0"/>
              <a:t> </a:t>
            </a:r>
            <a:endParaRPr lang="ru-RU" sz="2500" dirty="0" smtClean="0"/>
          </a:p>
          <a:p>
            <a:endParaRPr lang="ru-RU" dirty="0"/>
          </a:p>
        </p:txBody>
      </p:sp>
      <p:pic>
        <p:nvPicPr>
          <p:cNvPr id="7" name="Содержимое 6" descr="SDC10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43240" y="958842"/>
            <a:ext cx="5543560" cy="415767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4294967295"/>
          </p:nvPr>
        </p:nvSpPr>
        <p:spPr>
          <a:xfrm>
            <a:off x="827584" y="908720"/>
            <a:ext cx="7344816" cy="521744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Преемственность дошкольного и начального общего образования происходит на основе взаимодействия с МОУ СОШ №35,   планом совместной работы, утвержденным руководителями учреждений на учебный год.</a:t>
            </a:r>
          </a:p>
          <a:p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Развитие социального партнёрства в его различных формах - важная составная часть образовательного процесса, результатом которой являются позитивные эффекты для всех заинтересованных участников.</a:t>
            </a:r>
          </a:p>
          <a:p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Детский сад поддерживает тесное взаимодействие с разными организациями .  Совместные мероприятия направлены на социализацию дошкольников, развитие у детей познавательной активности, любви к родному селу, формированию патриотических чувств. Наиболее плодотворное сотрудничество за последние годы сложилось со следующими организациями:</a:t>
            </a:r>
          </a:p>
          <a:p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сельская амбулатория.</a:t>
            </a:r>
          </a:p>
          <a:p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Дом Культуры "Центральный« и его филиалом «Тимоховский»</a:t>
            </a:r>
          </a:p>
          <a:p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Храм Покрова  Пресвятой Богородицы села Кудиново</a:t>
            </a:r>
          </a:p>
          <a:p>
            <a:pPr>
              <a:buNone/>
            </a:pPr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18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>
          <a:xfrm>
            <a:off x="611560" y="1600201"/>
            <a:ext cx="3096344" cy="1396751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sz="half" idx="2"/>
          </p:nvPr>
        </p:nvSpPr>
        <p:spPr>
          <a:xfrm>
            <a:off x="3347864" y="476672"/>
            <a:ext cx="5338936" cy="5649491"/>
          </a:xfrm>
        </p:spPr>
        <p:txBody>
          <a:bodyPr>
            <a:normAutofit fontScale="77500" lnSpcReduction="20000"/>
          </a:bodyPr>
          <a:lstStyle/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Программа определяет содержание и организацию образовательного  процесса для детей дошкольного возраста и направлена на формирование общей культуры, развитие физических, интеллектуальных предпосылок и личностных качеств.</a:t>
            </a:r>
          </a:p>
          <a:p>
            <a:endParaRPr lang="ru-RU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 внедряют в практику новые образовательные технологии:</a:t>
            </a:r>
          </a:p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Здоровьесберегающие,</a:t>
            </a:r>
          </a:p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Развивающего обучения</a:t>
            </a:r>
          </a:p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Интенсивного развития</a:t>
            </a:r>
          </a:p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Интеллектуальных способностей</a:t>
            </a:r>
          </a:p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Игровые .</a:t>
            </a:r>
          </a:p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3627022"/>
            <a:ext cx="3288365" cy="246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052736"/>
            <a:ext cx="3000334" cy="2250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SDC1076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19" y="980728"/>
            <a:ext cx="4320481" cy="3240361"/>
          </a:xfrm>
        </p:spPr>
      </p:pic>
      <p:pic>
        <p:nvPicPr>
          <p:cNvPr id="8" name="Содержимое 7" descr="SDC1078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83967" y="2492896"/>
            <a:ext cx="4518653" cy="3388990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2.2.Охрана и укрепление здоровья детей.</a:t>
            </a:r>
            <a:endParaRPr lang="ru-RU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дети умываются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14127" y="1700808"/>
            <a:ext cx="3600401" cy="3600401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923928" y="1268760"/>
            <a:ext cx="4762872" cy="504056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Цель : сохранение и укрепление здоровья детей, формирование у детей, педагогов и родителей ответственности в деле сохранения собственного здоровья.</a:t>
            </a:r>
          </a:p>
          <a:p>
            <a:pPr>
              <a:buNone/>
            </a:pP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Основные направления физкультурно-оздоровительной работы:</a:t>
            </a:r>
          </a:p>
          <a:p>
            <a:pPr>
              <a:buNone/>
            </a:pP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Создание условий </a:t>
            </a:r>
          </a:p>
          <a:p>
            <a:pPr>
              <a:buFont typeface="Wingdings" pitchFamily="2" charset="2"/>
              <a:buChar char="Ø"/>
            </a:pP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-организация здоровьесберегающей среды в ДОУ</a:t>
            </a:r>
          </a:p>
          <a:p>
            <a:pPr>
              <a:buFont typeface="Wingdings" pitchFamily="2" charset="2"/>
              <a:buChar char="Ø"/>
            </a:pP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-выполнение санитарно-гигиенического режима</a:t>
            </a:r>
          </a:p>
          <a:p>
            <a:pPr>
              <a:buNone/>
            </a:pP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Организационно-методическое и педагогическое направление</a:t>
            </a:r>
          </a:p>
          <a:p>
            <a:pPr>
              <a:buFont typeface="Wingdings" pitchFamily="2" charset="2"/>
              <a:buChar char="Ø"/>
            </a:pP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Пропаганда ЗОЖ и методов оздоровления в коллективе детей, родителей и педагогов</a:t>
            </a:r>
          </a:p>
          <a:p>
            <a:pPr>
              <a:buFont typeface="Wingdings" pitchFamily="2" charset="2"/>
              <a:buChar char="Ø"/>
            </a:pP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Изучение передового педагогического, медицинского и социального опыта по оздоровлению детей, отбор и внедрение эффективных технологий и методик.</a:t>
            </a:r>
            <a:endParaRPr lang="ru-RU" sz="16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467544" y="980728"/>
            <a:ext cx="8676456" cy="5145435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Систематическое повышение квалификации педагогических и медицинских кадров</a:t>
            </a:r>
          </a:p>
          <a:p>
            <a:pPr>
              <a:buFont typeface="Wingdings" pitchFamily="2" charset="2"/>
              <a:buChar char="Ø"/>
            </a:pP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Составление планов оздоровление</a:t>
            </a:r>
          </a:p>
          <a:p>
            <a:pPr>
              <a:buFont typeface="Wingdings" pitchFamily="2" charset="2"/>
              <a:buChar char="Ø"/>
            </a:pP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Определение показателей физического развития, двигательной подготовленности, объективных и субъективных критериев здоровья методами диагностики</a:t>
            </a:r>
          </a:p>
          <a:p>
            <a:pPr>
              <a:buNone/>
            </a:pP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 Физкультурно-оздоровительное  направление</a:t>
            </a:r>
          </a:p>
          <a:p>
            <a:pPr>
              <a:buFont typeface="Wingdings" pitchFamily="2" charset="2"/>
              <a:buChar char="Ø"/>
            </a:pP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Решение оздоровительных задач всеми средствами физической культуры</a:t>
            </a:r>
          </a:p>
          <a:p>
            <a:pPr>
              <a:buFont typeface="Wingdings" pitchFamily="2" charset="2"/>
              <a:buChar char="Ø"/>
            </a:pP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Коррекция отдельных отклонений в физическом и психическом здоровье.</a:t>
            </a:r>
          </a:p>
          <a:p>
            <a:pPr>
              <a:buNone/>
            </a:pP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4. Профилактическое направление.</a:t>
            </a:r>
          </a:p>
          <a:p>
            <a:pPr>
              <a:buFont typeface="Wingdings" pitchFamily="2" charset="2"/>
              <a:buChar char="Ø"/>
            </a:pP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Проведение социальных, санитарных и специальных мер по профилактике и нераспространению инфекционных заболеваний.</a:t>
            </a:r>
          </a:p>
          <a:p>
            <a:pPr>
              <a:buFont typeface="Wingdings" pitchFamily="2" charset="2"/>
              <a:buChar char="Ø"/>
            </a:pP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Предупреждение острых заболеваний методами неспецифической профилактики</a:t>
            </a:r>
          </a:p>
          <a:p>
            <a:pPr>
              <a:buFont typeface="Wingdings" pitchFamily="2" charset="2"/>
              <a:buChar char="Ø"/>
            </a:pPr>
            <a:r>
              <a:rPr lang="ru-RU" sz="16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Противорецидивное</a:t>
            </a: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лечение хронических заболеваний</a:t>
            </a:r>
          </a:p>
          <a:p>
            <a:pPr>
              <a:buFont typeface="Wingdings" pitchFamily="2" charset="2"/>
              <a:buChar char="Ø"/>
            </a:pP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Дегельминтизация</a:t>
            </a:r>
          </a:p>
          <a:p>
            <a:pPr>
              <a:buFont typeface="Wingdings" pitchFamily="2" charset="2"/>
              <a:buChar char="Ø"/>
            </a:pP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Оказание скорой помощи при неотложных заболеваний.  </a:t>
            </a:r>
          </a:p>
          <a:p>
            <a:pPr>
              <a:buFont typeface="Wingdings" pitchFamily="2" charset="2"/>
              <a:buChar char="Ø"/>
            </a:pPr>
            <a:endParaRPr lang="ru-RU" sz="16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sz="16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дети умываются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196752"/>
            <a:ext cx="4671118" cy="3503339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МБДОУ "ЦРР- Детский сад № 84 »Золотое зернышко" проводятся целенаправленные мероприятия по здоровьесбережению детей. Коллективом разработана программа «Будь здоров". В рамках реализации указанной программы применяются разнообразные формы и методы оздоровления,  используются гигиенические, водные и воздушные процедуры. Обеспечивается чистота среды, проветривание помещений, в том числе и сквозное, соблюдается температурный режим, а также используются игры с водой, которые доставляют малышам особое удовольствие. Строго соблюдается режим дня. В течение всего года проводятся прогулки. </a:t>
            </a:r>
          </a:p>
          <a:p>
            <a:endParaRPr lang="ru-RU" sz="16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физкультурно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-оздоровительной работы.</a:t>
            </a:r>
            <a:endParaRPr lang="ru-RU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ru-RU" sz="18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 Физкультурно-оздоровительное направление.</a:t>
            </a:r>
          </a:p>
          <a:p>
            <a:r>
              <a:rPr lang="ru-RU" sz="18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решение оздоровительных задач всеми средствами физической культуры</a:t>
            </a:r>
          </a:p>
          <a:p>
            <a:r>
              <a:rPr lang="ru-RU" sz="18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Коррекция отдельных отклонений в физическом и психическом здоровье</a:t>
            </a:r>
          </a:p>
          <a:p>
            <a:pPr>
              <a:buNone/>
            </a:pPr>
            <a:r>
              <a:rPr lang="ru-RU" sz="18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4. Профилактическое направление.</a:t>
            </a:r>
          </a:p>
          <a:p>
            <a:r>
              <a:rPr lang="ru-RU" sz="18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Проведение социальных, санитарных и специальных мер по профилактике и нераспространению инфекционных заболеваний.</a:t>
            </a:r>
          </a:p>
          <a:p>
            <a:endParaRPr lang="ru-RU" sz="16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18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Создание условий.</a:t>
            </a:r>
          </a:p>
          <a:p>
            <a:pPr marL="514350" indent="-514350"/>
            <a:r>
              <a:rPr lang="ru-RU" sz="18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Организация здоровьесберегающей среды в ДОУ,</a:t>
            </a:r>
          </a:p>
          <a:p>
            <a:pPr marL="514350" indent="-514350"/>
            <a:r>
              <a:rPr lang="ru-RU" sz="18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Выполнение санитарно-гигиенического режима</a:t>
            </a:r>
          </a:p>
          <a:p>
            <a:pPr marL="514350" indent="-514350">
              <a:buNone/>
            </a:pPr>
            <a:r>
              <a:rPr lang="ru-RU" sz="18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Организационно-методическое и педагогическое направление</a:t>
            </a:r>
          </a:p>
          <a:p>
            <a:pPr marL="514350" indent="-514350"/>
            <a:r>
              <a:rPr lang="ru-RU" sz="18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Пропаганда ЗОЖ и методов оздоровления в коллективе детей и педагогов.</a:t>
            </a:r>
          </a:p>
          <a:p>
            <a:pPr marL="514350" indent="-514350"/>
            <a:r>
              <a:rPr lang="ru-RU" sz="18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Изучение передового, медицинского и социального опыта по оздоровлению</a:t>
            </a:r>
          </a:p>
          <a:p>
            <a:pPr marL="514350" indent="-514350"/>
            <a:r>
              <a:rPr lang="ru-RU" sz="18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Определение показателей физического развития</a:t>
            </a:r>
          </a:p>
          <a:p>
            <a:pPr marL="514350" indent="-514350"/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457200" y="692696"/>
            <a:ext cx="4114800" cy="5433467"/>
          </a:xfrm>
        </p:spPr>
        <p:txBody>
          <a:bodyPr>
            <a:normAutofit fontScale="70000" lnSpcReduction="20000"/>
          </a:bodyPr>
          <a:lstStyle/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Широко используются в работе с детьми физкультурные упражнения. Каждое утро дети с удовольствием занимаются утренней гимнастикой. Проводится гимнастика и после постепенного пробуждения от дневного сна. </a:t>
            </a:r>
          </a:p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 разнообразных видов </a:t>
            </a:r>
            <a:r>
              <a:rPr lang="ru-RU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спецзакаливания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практике работы с детьми  дошкольного  возраста используются: дыхательная гимнастика, мытье рук до локтей. Применяется и </a:t>
            </a:r>
            <a:r>
              <a:rPr lang="ru-RU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ароматерапия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В игровой, занимательной форме проводится непосредственно образовательная деятельность по развитию движений. </a:t>
            </a:r>
          </a:p>
          <a:p>
            <a:endParaRPr lang="ru-RU" dirty="0"/>
          </a:p>
        </p:txBody>
      </p:sp>
      <p:pic>
        <p:nvPicPr>
          <p:cNvPr id="11" name="Содержимое 10" descr="новый коллаж4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60634" y="1412776"/>
            <a:ext cx="4364121" cy="3024336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543161"/>
            <a:ext cx="2304256" cy="1738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3923928" y="836712"/>
            <a:ext cx="4104456" cy="4464496"/>
          </a:xfrm>
        </p:spPr>
        <p:txBody>
          <a:bodyPr>
            <a:normAutofit fontScale="62500" lnSpcReduction="20000"/>
          </a:bodyPr>
          <a:lstStyle/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Дети занимаются в физкультурном зале . Игры в сухом бассейне,  мячи, оборудование для лазания доставляют  малышам огромное удовольствие, способствуют их физическому развитию, укреплению здоровья</a:t>
            </a:r>
            <a:r>
              <a:rPr lang="ru-RU" sz="3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3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Воспитатели умело приучают детей к  соблюдению правил личной гигиены. При формировании культурно-гигиенических навыков у детей широко используются малые фольклорные формы (</a:t>
            </a:r>
            <a:r>
              <a:rPr lang="ru-RU" sz="31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потешки</a:t>
            </a:r>
            <a:r>
              <a:rPr lang="ru-RU" sz="3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), игровые приемы. </a:t>
            </a:r>
          </a:p>
          <a:p>
            <a:endParaRPr lang="ru-RU" dirty="0"/>
          </a:p>
        </p:txBody>
      </p:sp>
      <p:pic>
        <p:nvPicPr>
          <p:cNvPr id="8" name="Содержимое 7" descr="кол Кроха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51520" y="1268760"/>
            <a:ext cx="3070557" cy="2109472"/>
          </a:xfrm>
        </p:spPr>
      </p:pic>
      <p:pic>
        <p:nvPicPr>
          <p:cNvPr id="1026" name="Picture 2" descr="C:\Users\Сергей\Desktop\коллажи про здороаье\новый коллаж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789040"/>
            <a:ext cx="3454236" cy="23488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SDC1678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63167" y="836712"/>
            <a:ext cx="3936868" cy="2952651"/>
          </a:xfrm>
        </p:spPr>
      </p:pic>
      <p:pic>
        <p:nvPicPr>
          <p:cNvPr id="1026" name="Picture 2" descr="C:\Users\Сергей\Desktop\коллажи про здороаье\новый коллаж15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55576" y="4149080"/>
            <a:ext cx="3227851" cy="2420888"/>
          </a:xfrm>
          <a:prstGeom prst="rect">
            <a:avLst/>
          </a:prstGeom>
          <a:noFill/>
        </p:spPr>
      </p:pic>
      <p:pic>
        <p:nvPicPr>
          <p:cNvPr id="9" name="Содержимое 8" descr="SDC16783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536019" y="1700808"/>
            <a:ext cx="4416490" cy="3312368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57224" y="274638"/>
            <a:ext cx="7829576" cy="582594"/>
          </a:xfrm>
        </p:spPr>
        <p:txBody>
          <a:bodyPr>
            <a:normAutofit/>
          </a:bodyPr>
          <a:lstStyle/>
          <a:p>
            <a:r>
              <a:rPr lang="ru-RU" sz="2800" i="1" dirty="0" smtClean="0">
                <a:solidFill>
                  <a:srgbClr val="FF0000"/>
                </a:solidFill>
              </a:rPr>
              <a:t>Содержание  1 </a:t>
            </a:r>
            <a:endParaRPr lang="ru-RU" sz="2800" i="1" dirty="0">
              <a:solidFill>
                <a:srgbClr val="FF0000"/>
              </a:solidFill>
            </a:endParaRPr>
          </a:p>
        </p:txBody>
      </p:sp>
      <p:graphicFrame>
        <p:nvGraphicFramePr>
          <p:cNvPr id="13" name="Содержимое 12"/>
          <p:cNvGraphicFramePr>
            <a:graphicFrameLocks noGrp="1"/>
          </p:cNvGraphicFramePr>
          <p:nvPr>
            <p:ph idx="1"/>
          </p:nvPr>
        </p:nvGraphicFramePr>
        <p:xfrm>
          <a:off x="500034" y="1000104"/>
          <a:ext cx="8186766" cy="55234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3273"/>
                <a:gridCol w="7433493"/>
              </a:tblGrid>
              <a:tr h="41374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413746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Общие</a:t>
                      </a:r>
                      <a:r>
                        <a:rPr lang="ru-RU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характеристики заведения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</a:tr>
              <a:tr h="244082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13746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Особенности  образовательного процесса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</a:tr>
              <a:tr h="321832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2.1. 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Содержание обучения и воспитания детей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8470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2.2.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Охрана и укрепление здоровья детей.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</a:tr>
              <a:tr h="35719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2.3.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Дополнительные образовательные услуги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4862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2.4.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Основные формы работы с родителями.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</a:tr>
              <a:tr h="268612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13746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Условия осуществления образовательного процесса.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</a:tr>
              <a:tr h="413746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3.1.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Характеристика здания и территории. Бытовые условия в группе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13746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3.2.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Обеспечение безопасности жизни и деятельности детей.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</a:tr>
              <a:tr h="413746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3.3.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Медицинское обслуживание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13746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3.4.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Качество и организация питания.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SDC1137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480296" y="1196752"/>
            <a:ext cx="4547692" cy="3410769"/>
          </a:xfrm>
        </p:spPr>
      </p:pic>
      <p:pic>
        <p:nvPicPr>
          <p:cNvPr id="8" name="Содержимое 7" descr="кол Кроха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80484" y="1268760"/>
            <a:ext cx="2812629" cy="2109472"/>
          </a:xfrm>
        </p:spPr>
      </p:pic>
      <p:pic>
        <p:nvPicPr>
          <p:cNvPr id="1026" name="Picture 2" descr="C:\Users\Сергей\Desktop\коллажи про здороаье\новый коллаж15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56734" y="3789040"/>
            <a:ext cx="3583218" cy="26874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 descr="медик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612774"/>
            <a:ext cx="7243192" cy="5432393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619672" y="274638"/>
            <a:ext cx="6192688" cy="1066130"/>
          </a:xfrm>
        </p:spPr>
        <p:txBody>
          <a:bodyPr>
            <a:normAutofit/>
          </a:bodyPr>
          <a:lstStyle/>
          <a:p>
            <a:r>
              <a:rPr lang="ru-RU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Показатели здоровья детей.</a:t>
            </a:r>
            <a:endParaRPr lang="ru-RU" sz="32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Анализ здоровья детей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Содержимое 9"/>
          <p:cNvGraphicFramePr>
            <a:graphicFrameLocks noGrp="1"/>
          </p:cNvGraphicFramePr>
          <p:nvPr>
            <p:ph sz="half" idx="2"/>
          </p:nvPr>
        </p:nvGraphicFramePr>
        <p:xfrm>
          <a:off x="457200" y="2174875"/>
          <a:ext cx="4040188" cy="194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0424"/>
                <a:gridCol w="576064"/>
                <a:gridCol w="648072"/>
                <a:gridCol w="504056"/>
                <a:gridCol w="504056"/>
                <a:gridCol w="1077516"/>
              </a:tblGrid>
              <a:tr h="370840">
                <a:tc>
                  <a:txBody>
                    <a:bodyPr/>
                    <a:lstStyle/>
                    <a:p>
                      <a:r>
                        <a:rPr lang="ru-RU" i="1" dirty="0" smtClean="0"/>
                        <a:t>Год</a:t>
                      </a:r>
                      <a:endParaRPr lang="ru-RU" i="1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ru-RU" i="1" dirty="0" smtClean="0"/>
                        <a:t>Группы здоровья</a:t>
                      </a:r>
                      <a:endParaRPr lang="ru-RU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3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4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Индекс здоровья</a:t>
                      </a:r>
                      <a:endParaRPr lang="ru-RU" sz="12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2013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190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18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19%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2014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189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20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22%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2015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195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14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25%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5004048" y="1916831"/>
            <a:ext cx="3682752" cy="648073"/>
          </a:xfrm>
        </p:spPr>
        <p:txBody>
          <a:bodyPr>
            <a:normAutofit/>
          </a:bodyPr>
          <a:lstStyle/>
          <a:p>
            <a:pPr algn="ctr"/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Анализ здоровья детей.</a:t>
            </a:r>
            <a:endParaRPr lang="ru-RU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sz="quarter" idx="4"/>
          </p:nvPr>
        </p:nvGraphicFramePr>
        <p:xfrm>
          <a:off x="4716016" y="2132856"/>
          <a:ext cx="4041776" cy="404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256"/>
                <a:gridCol w="576064"/>
                <a:gridCol w="576064"/>
                <a:gridCol w="585392"/>
              </a:tblGrid>
              <a:tr h="370840">
                <a:tc>
                  <a:txBody>
                    <a:bodyPr/>
                    <a:lstStyle/>
                    <a:p>
                      <a:endParaRPr lang="ru-RU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i="1" dirty="0" smtClean="0"/>
                        <a:t>2013</a:t>
                      </a:r>
                      <a:endParaRPr lang="ru-RU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i="1" dirty="0" smtClean="0"/>
                        <a:t>2014</a:t>
                      </a:r>
                      <a:endParaRPr lang="ru-RU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i="1" dirty="0" smtClean="0"/>
                        <a:t>2015</a:t>
                      </a:r>
                      <a:endParaRPr lang="ru-RU" sz="1200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Нормальное физическое развитие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180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195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202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Дефицит массы тела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7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10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Избыток массы тела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6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7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12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Нарушение осанки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12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11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13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Плоскостопие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16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17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11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Низкий рост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7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5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3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Высокий рост 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22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25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25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4365104"/>
            <a:ext cx="1584176" cy="2112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C:\Users\Сергей\Desktop\Надя 13\клипарты\физкультур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052736"/>
            <a:ext cx="2133604" cy="11551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619672" y="274638"/>
            <a:ext cx="6192688" cy="1066130"/>
          </a:xfrm>
        </p:spPr>
        <p:txBody>
          <a:bodyPr>
            <a:normAutofit/>
          </a:bodyPr>
          <a:lstStyle/>
          <a:p>
            <a:r>
              <a:rPr lang="ru-RU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Показатели здоровья детей.</a:t>
            </a:r>
            <a:endParaRPr lang="ru-RU" sz="32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827584" y="1196753"/>
            <a:ext cx="3669804" cy="432048"/>
          </a:xfrm>
        </p:spPr>
        <p:txBody>
          <a:bodyPr>
            <a:normAutofit lnSpcReduction="10000"/>
          </a:bodyPr>
          <a:lstStyle/>
          <a:p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Заболеваемость (случаи)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Содержимое 9"/>
          <p:cNvGraphicFramePr>
            <a:graphicFrameLocks noGrp="1"/>
          </p:cNvGraphicFramePr>
          <p:nvPr>
            <p:ph sz="half" idx="2"/>
          </p:nvPr>
        </p:nvGraphicFramePr>
        <p:xfrm>
          <a:off x="251520" y="1700807"/>
          <a:ext cx="3960440" cy="1728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220"/>
                <a:gridCol w="1980220"/>
              </a:tblGrid>
              <a:tr h="432048">
                <a:tc>
                  <a:txBody>
                    <a:bodyPr/>
                    <a:lstStyle/>
                    <a:p>
                      <a:r>
                        <a:rPr lang="ru-RU" dirty="0" smtClean="0"/>
                        <a:t>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ru-RU" dirty="0" smtClean="0"/>
                        <a:t>2013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70</a:t>
                      </a:r>
                      <a:endParaRPr lang="ru-RU" dirty="0"/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ru-RU" dirty="0" smtClean="0"/>
                        <a:t>2014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58</a:t>
                      </a:r>
                      <a:endParaRPr lang="ru-RU" dirty="0"/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ru-RU" dirty="0" smtClean="0"/>
                        <a:t>2015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37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5004048" y="1916831"/>
            <a:ext cx="3682752" cy="648073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Число дней пропущенных 1 ребенком</a:t>
            </a:r>
            <a:endParaRPr lang="ru-RU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Содержимое 10"/>
          <p:cNvGraphicFramePr>
            <a:graphicFrameLocks noGrp="1"/>
          </p:cNvGraphicFramePr>
          <p:nvPr>
            <p:ph sz="quarter" idx="4"/>
          </p:nvPr>
        </p:nvGraphicFramePr>
        <p:xfrm>
          <a:off x="5076056" y="2924944"/>
          <a:ext cx="3753744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6872"/>
                <a:gridCol w="1876872"/>
              </a:tblGrid>
              <a:tr h="198022">
                <a:tc>
                  <a:txBody>
                    <a:bodyPr/>
                    <a:lstStyle/>
                    <a:p>
                      <a:r>
                        <a:rPr lang="ru-RU" dirty="0" smtClean="0"/>
                        <a:t>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11,5</a:t>
                      </a:r>
                      <a:endParaRPr lang="ru-RU" dirty="0"/>
                    </a:p>
                  </a:txBody>
                  <a:tcPr/>
                </a:tc>
              </a:tr>
              <a:tr h="198022">
                <a:tc>
                  <a:txBody>
                    <a:bodyPr/>
                    <a:lstStyle/>
                    <a:p>
                      <a:r>
                        <a:rPr lang="ru-RU" dirty="0" smtClean="0"/>
                        <a:t>2013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11,5</a:t>
                      </a:r>
                      <a:endParaRPr lang="ru-RU" dirty="0"/>
                    </a:p>
                  </a:txBody>
                  <a:tcPr/>
                </a:tc>
              </a:tr>
              <a:tr h="198022">
                <a:tc>
                  <a:txBody>
                    <a:bodyPr/>
                    <a:lstStyle/>
                    <a:p>
                      <a:r>
                        <a:rPr lang="ru-RU" dirty="0" smtClean="0"/>
                        <a:t>2014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/>
                </a:tc>
              </a:tr>
              <a:tr h="198022">
                <a:tc>
                  <a:txBody>
                    <a:bodyPr/>
                    <a:lstStyle/>
                    <a:p>
                      <a:r>
                        <a:rPr lang="ru-RU" dirty="0" smtClean="0"/>
                        <a:t>2015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8,5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3717032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Психолого-медико-педагогическая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комиссия (ПМПК)</a:t>
            </a:r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ДОУ функционируют 3 группы  детей с ОНР, ФФН, задержкой психического развития.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Участники коррекционно-образовательного процесса: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Учителя-логопеды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Педагог-психолог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Музыкальный руководитель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Воспитатели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Медицинский персонал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Родители.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Ежегодно в апреле в МБДОУ ЦЦР- Детском саду № 84 «Золотое зернышко» проводится  заседание районной </a:t>
            </a:r>
            <a:r>
              <a:rPr lang="ru-RU" sz="2000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психолого-медико-педагогической</a:t>
            </a: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комиссии.</a:t>
            </a:r>
          </a:p>
          <a:p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Учителя-логопеды </a:t>
            </a:r>
            <a:r>
              <a:rPr lang="ru-RU" sz="2000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Андрейцева</a:t>
            </a: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Евгения Тимофеевна и Николаева Наталья Евгеньевна предварительно обследуют  детей средних групп «Колобок» и «</a:t>
            </a:r>
            <a:r>
              <a:rPr lang="ru-RU" sz="2000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Алёнушка</a:t>
            </a: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 с рекомендациями на зачисление в логопедическую группу.</a:t>
            </a:r>
          </a:p>
          <a:p>
            <a:pPr marL="514350" indent="-514350"/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857752" y="4800600"/>
            <a:ext cx="2420936" cy="557226"/>
          </a:xfrm>
        </p:spPr>
        <p:txBody>
          <a:bodyPr>
            <a:noAutofit/>
          </a:bodyPr>
          <a:lstStyle/>
          <a:p>
            <a:pPr algn="ctr"/>
            <a:r>
              <a:rPr lang="ru-RU" sz="2400" b="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Задачи  ПМК </a:t>
            </a:r>
            <a:endParaRPr lang="ru-RU" sz="2400" b="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Играем и учимся вместе с мамой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tretch>
            <a:fillRect/>
          </a:stretch>
        </p:blipFill>
        <p:spPr>
          <a:xfrm>
            <a:off x="1500166" y="285728"/>
            <a:ext cx="4500594" cy="4500594"/>
          </a:xfrm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000496" y="5357826"/>
            <a:ext cx="3635382" cy="885812"/>
          </a:xfrm>
        </p:spPr>
        <p:txBody>
          <a:bodyPr>
            <a:noAutofit/>
          </a:bodyPr>
          <a:lstStyle/>
          <a:p>
            <a:pPr algn="ctr"/>
            <a: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Определение педагогического диагноза</a:t>
            </a:r>
          </a:p>
          <a:p>
            <a:pPr algn="ctr"/>
            <a: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Выработка коллективного решения</a:t>
            </a:r>
          </a:p>
          <a:p>
            <a:pPr algn="ctr"/>
            <a: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Консультирование родителей.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03648" y="274638"/>
            <a:ext cx="6552728" cy="850106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2.3. Дополнительные образовательные услуги.</a:t>
            </a:r>
            <a:endParaRPr lang="ru-RU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251520" y="1412776"/>
            <a:ext cx="4032448" cy="4713387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Семейный </a:t>
            </a:r>
            <a:r>
              <a:rPr lang="ru-RU" b="1" i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клуб </a:t>
            </a:r>
            <a:r>
              <a:rPr lang="ru-RU" sz="2600" b="1" i="1" u="sng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«Играем и учимся вместе с мамой»- 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практические занятия  педагогов с детьми по развитию и коррекции речи детей совместно с мамой. ( </a:t>
            </a:r>
            <a:r>
              <a:rPr lang="ru-RU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Андрейцева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Евгения Тимофеевна,  Николаева Наталья Евгеньевна, </a:t>
            </a:r>
            <a:r>
              <a:rPr lang="ru-RU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Асанина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Инна Владимировна)</a:t>
            </a:r>
            <a:endParaRPr lang="ru-RU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Играем и учимся вместе с мамой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289177" y="1623664"/>
            <a:ext cx="4397623" cy="4397623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03648" y="274638"/>
            <a:ext cx="6552728" cy="850106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Театрализация в детском саду.</a:t>
            </a:r>
            <a:endParaRPr lang="ru-RU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5580112" y="1556792"/>
            <a:ext cx="3024336" cy="456937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Театральная студия  </a:t>
            </a:r>
            <a:r>
              <a:rPr lang="ru-RU" sz="3600" b="1" i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«Юный волшебник</a:t>
            </a:r>
            <a:r>
              <a:rPr lang="ru-RU" sz="32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 Баранкова  Наталья Николаевна</a:t>
            </a:r>
            <a:endParaRPr lang="ru-RU" sz="3200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8" descr="театрализация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79512" y="1340768"/>
            <a:ext cx="5472608" cy="5472608"/>
          </a:xfr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03648" y="274638"/>
            <a:ext cx="6552728" cy="850106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Ритмика -хореография.</a:t>
            </a:r>
            <a:endParaRPr lang="ru-RU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323528" y="1628800"/>
            <a:ext cx="3528392" cy="44973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Детский хореографический  кружок  -</a:t>
            </a:r>
          </a:p>
          <a:p>
            <a:pPr>
              <a:buNone/>
            </a:pPr>
            <a:r>
              <a:rPr lang="ru-RU" sz="30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Колотаева</a:t>
            </a:r>
            <a:r>
              <a:rPr lang="ru-RU" sz="3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sz="3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Наталья </a:t>
            </a:r>
          </a:p>
          <a:p>
            <a:pPr>
              <a:buNone/>
            </a:pPr>
            <a:r>
              <a:rPr lang="ru-RU" sz="3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Евгеньевна.</a:t>
            </a:r>
            <a:endParaRPr lang="ru-RU" sz="30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8" descr="театрализация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001070" y="1196751"/>
            <a:ext cx="4685729" cy="4685729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03648" y="274638"/>
            <a:ext cx="6552728" cy="850106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«Музыкально- игровая гостиная </a:t>
            </a:r>
            <a:endParaRPr lang="ru-RU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6012160" y="2132856"/>
            <a:ext cx="2592288" cy="39933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«Музыка с мамой»</a:t>
            </a:r>
            <a:r>
              <a:rPr lang="ru-RU" sz="32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buNone/>
            </a:pPr>
            <a:r>
              <a:rPr lang="ru-RU" sz="32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Кокорева</a:t>
            </a:r>
          </a:p>
          <a:p>
            <a:pPr>
              <a:buNone/>
            </a:pPr>
            <a:r>
              <a:rPr lang="ru-RU" sz="32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Екатерина</a:t>
            </a:r>
          </a:p>
          <a:p>
            <a:pPr>
              <a:buNone/>
            </a:pPr>
            <a:r>
              <a:rPr lang="ru-RU" sz="32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Николаевна.</a:t>
            </a:r>
            <a:endParaRPr lang="ru-RU" sz="3200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8" descr="театрализация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95535" y="1268760"/>
            <a:ext cx="5867319" cy="396044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1538" y="274638"/>
            <a:ext cx="7615262" cy="582594"/>
          </a:xfrm>
        </p:spPr>
        <p:txBody>
          <a:bodyPr>
            <a:normAutofit/>
          </a:bodyPr>
          <a:lstStyle/>
          <a:p>
            <a:r>
              <a:rPr lang="ru-RU" sz="2800" i="1" dirty="0" smtClean="0">
                <a:solidFill>
                  <a:srgbClr val="FF0000"/>
                </a:solidFill>
              </a:rPr>
              <a:t>Содержание  2 </a:t>
            </a:r>
            <a:endParaRPr lang="ru-RU" sz="2800" i="1" dirty="0">
              <a:solidFill>
                <a:srgbClr val="FF0000"/>
              </a:solidFill>
            </a:endParaRPr>
          </a:p>
        </p:txBody>
      </p:sp>
      <p:graphicFrame>
        <p:nvGraphicFramePr>
          <p:cNvPr id="13" name="Содержимое 12"/>
          <p:cNvGraphicFramePr>
            <a:graphicFrameLocks noGrp="1"/>
          </p:cNvGraphicFramePr>
          <p:nvPr>
            <p:ph idx="1"/>
          </p:nvPr>
        </p:nvGraphicFramePr>
        <p:xfrm>
          <a:off x="500034" y="1000104"/>
          <a:ext cx="8186766" cy="5269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3273"/>
                <a:gridCol w="7433493"/>
              </a:tblGrid>
              <a:tr h="4208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420848">
                <a:tc>
                  <a:txBody>
                    <a:bodyPr/>
                    <a:lstStyle/>
                    <a:p>
                      <a:r>
                        <a:rPr lang="ru-RU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Результаты деятельности ДОУ</a:t>
                      </a:r>
                      <a:endParaRPr lang="ru-RU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</a:tr>
              <a:tr h="420848">
                <a:tc>
                  <a:txBody>
                    <a:bodyPr/>
                    <a:lstStyle/>
                    <a:p>
                      <a:r>
                        <a:rPr lang="ru-RU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4.1.</a:t>
                      </a:r>
                      <a:endParaRPr lang="ru-RU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Результаты работы по снижению заболеваемости</a:t>
                      </a:r>
                      <a:endParaRPr lang="ru-RU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0848">
                <a:tc>
                  <a:txBody>
                    <a:bodyPr/>
                    <a:lstStyle/>
                    <a:p>
                      <a:r>
                        <a:rPr lang="ru-RU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4.2.</a:t>
                      </a:r>
                      <a:endParaRPr lang="ru-RU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Достижения воспитанников и педагогов.</a:t>
                      </a:r>
                    </a:p>
                    <a:p>
                      <a:endParaRPr lang="ru-RU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</a:tr>
              <a:tr h="420848">
                <a:tc>
                  <a:txBody>
                    <a:bodyPr/>
                    <a:lstStyle/>
                    <a:p>
                      <a:r>
                        <a:rPr lang="ru-RU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4.3.</a:t>
                      </a:r>
                      <a:endParaRPr lang="ru-RU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Мнение родителей о качестве образования в ДОУ</a:t>
                      </a:r>
                      <a:endParaRPr lang="ru-RU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0848">
                <a:tc>
                  <a:txBody>
                    <a:bodyPr/>
                    <a:lstStyle/>
                    <a:p>
                      <a:r>
                        <a:rPr lang="ru-RU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4.4. </a:t>
                      </a:r>
                      <a:endParaRPr lang="ru-RU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Информация в СМИ о деятельности ДОУ</a:t>
                      </a:r>
                      <a:endParaRPr lang="ru-RU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</a:tr>
              <a:tr h="420848">
                <a:tc>
                  <a:txBody>
                    <a:bodyPr/>
                    <a:lstStyle/>
                    <a:p>
                      <a:endParaRPr lang="ru-RU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0848">
                <a:tc>
                  <a:txBody>
                    <a:bodyPr/>
                    <a:lstStyle/>
                    <a:p>
                      <a:r>
                        <a:rPr lang="ru-RU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5. </a:t>
                      </a:r>
                      <a:endParaRPr lang="ru-RU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Кадровый потенциал</a:t>
                      </a:r>
                      <a:endParaRPr lang="ru-RU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</a:tr>
              <a:tr h="420848">
                <a:tc>
                  <a:txBody>
                    <a:bodyPr/>
                    <a:lstStyle/>
                    <a:p>
                      <a:r>
                        <a:rPr lang="ru-RU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5.1.</a:t>
                      </a:r>
                      <a:endParaRPr lang="ru-RU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Характеристика педагогов</a:t>
                      </a:r>
                      <a:endParaRPr lang="ru-RU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0848">
                <a:tc>
                  <a:txBody>
                    <a:bodyPr/>
                    <a:lstStyle/>
                    <a:p>
                      <a:r>
                        <a:rPr lang="ru-RU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6. </a:t>
                      </a:r>
                      <a:endParaRPr lang="ru-RU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Финансовые ресурсы ДОУ и их использование.</a:t>
                      </a:r>
                      <a:endParaRPr lang="ru-RU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</a:tr>
              <a:tr h="420848">
                <a:tc>
                  <a:txBody>
                    <a:bodyPr/>
                    <a:lstStyle/>
                    <a:p>
                      <a:r>
                        <a:rPr lang="ru-RU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Заключение. Перспективы и планы развития.</a:t>
                      </a:r>
                      <a:endParaRPr lang="ru-RU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08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03648" y="274638"/>
            <a:ext cx="6552728" cy="850106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Обучение грамоте</a:t>
            </a:r>
            <a:endParaRPr lang="ru-RU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323528" y="1628800"/>
            <a:ext cx="3528392" cy="44973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Занятия с детьми</a:t>
            </a:r>
          </a:p>
          <a:p>
            <a:pPr>
              <a:buNone/>
            </a:pPr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 кубикам</a:t>
            </a:r>
          </a:p>
          <a:p>
            <a:pPr>
              <a:buNone/>
            </a:pPr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Н.А. Зайцева- </a:t>
            </a:r>
            <a:r>
              <a:rPr lang="ru-RU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Андрейцева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Е.Т.</a:t>
            </a:r>
            <a:endParaRPr lang="ru-RU" sz="30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8" descr="театрализация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001070" y="1196751"/>
            <a:ext cx="4685729" cy="4685729"/>
          </a:xfr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03648" y="274638"/>
            <a:ext cx="6552728" cy="850106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ru-RU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Игротерапия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endParaRPr lang="ru-RU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5076056" y="1340768"/>
            <a:ext cx="3744416" cy="478539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Занятия педагога-психолога по </a:t>
            </a:r>
            <a:r>
              <a:rPr lang="ru-RU" sz="32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игротерапии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sz="32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200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Асанина</a:t>
            </a:r>
            <a:r>
              <a:rPr lang="ru-RU" sz="32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sz="32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Инна </a:t>
            </a:r>
          </a:p>
          <a:p>
            <a:pPr>
              <a:buNone/>
            </a:pPr>
            <a:r>
              <a:rPr lang="ru-RU" sz="32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Владимировна.</a:t>
            </a:r>
            <a:endParaRPr lang="ru-RU" sz="3200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Содержимое 9" descr="Игротерапия .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39552" y="1268760"/>
            <a:ext cx="4038600" cy="4038600"/>
          </a:xfr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03648" y="274638"/>
            <a:ext cx="6552728" cy="850106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«Основы Православной </a:t>
            </a:r>
            <a:r>
              <a:rPr lang="ru-RU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културы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endParaRPr lang="ru-RU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5076056" y="1340768"/>
            <a:ext cx="3744416" cy="478539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Занятия педагога по  ОПК </a:t>
            </a:r>
          </a:p>
          <a:p>
            <a:pPr>
              <a:buNone/>
            </a:pPr>
            <a:r>
              <a:rPr lang="ru-RU" sz="32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Кокорева </a:t>
            </a:r>
          </a:p>
          <a:p>
            <a:pPr>
              <a:buNone/>
            </a:pPr>
            <a:r>
              <a:rPr lang="ru-RU" sz="32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Екатерина </a:t>
            </a:r>
          </a:p>
          <a:p>
            <a:pPr>
              <a:buNone/>
            </a:pPr>
            <a:r>
              <a:rPr lang="ru-RU" sz="32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Николаевна.</a:t>
            </a:r>
            <a:endParaRPr lang="ru-RU" sz="3200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Содержимое 9" descr="Игротерапия .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23528" y="1268760"/>
            <a:ext cx="4896544" cy="4896544"/>
          </a:xfr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7488832" cy="1080120"/>
          </a:xfrm>
        </p:spPr>
        <p:txBody>
          <a:bodyPr>
            <a:normAutofit fontScale="90000"/>
          </a:bodyPr>
          <a:lstStyle/>
          <a:p>
            <a:r>
              <a:rPr lang="ru-RU" sz="3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2.4.Основные формы работы с родителями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412776"/>
            <a:ext cx="8892480" cy="5112568"/>
          </a:xfrm>
        </p:spPr>
        <p:txBody>
          <a:bodyPr>
            <a:normAutofit/>
          </a:bodyPr>
          <a:lstStyle/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7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течение года использовались разнообразные, интересные формы сотрудничества с</a:t>
            </a:r>
          </a:p>
          <a:p>
            <a:r>
              <a:rPr lang="ru-RU" sz="17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родителями  (законными представителями) воспитанников.</a:t>
            </a:r>
          </a:p>
          <a:p>
            <a:r>
              <a:rPr lang="ru-RU" sz="17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Работал  </a:t>
            </a:r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семейный клуб «Играем и учимся вместе с мамой</a:t>
            </a:r>
            <a:r>
              <a:rPr lang="ru-RU" sz="17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  С целью повышения </a:t>
            </a:r>
          </a:p>
          <a:p>
            <a:r>
              <a:rPr lang="ru-RU" sz="17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психолого</a:t>
            </a:r>
            <a:r>
              <a:rPr lang="ru-RU" sz="17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педагогической компетентности родителей проводились консультации, семинары, практикумы по актуальным проблемам воспитания и развития детей  дошкольного  возраста.  </a:t>
            </a:r>
          </a:p>
          <a:p>
            <a:r>
              <a:rPr lang="ru-RU" sz="17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Педагог-психолог детского сада работала над проблемой установления детско-родительских отношений, профилактики детской агрессивности.</a:t>
            </a:r>
          </a:p>
          <a:p>
            <a:r>
              <a:rPr lang="ru-RU" sz="17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Игры и упражнения, составляющие основу занятий  по Программа «</a:t>
            </a:r>
            <a:r>
              <a:rPr lang="ru-RU" sz="17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Жизненые</a:t>
            </a:r>
            <a:r>
              <a:rPr lang="ru-RU" sz="17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навыки»  способствовали снятию </a:t>
            </a:r>
            <a:r>
              <a:rPr lang="ru-RU" sz="17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психоэмоционального</a:t>
            </a:r>
            <a:r>
              <a:rPr lang="ru-RU" sz="17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напряжения, снижению импульсивности, тревоги и агрессии, совершенствованию коммуникативных, игровых и двигательных навыков, развитию познавательных процессов, оптимизации взаимодействия родителей с детьми.</a:t>
            </a:r>
          </a:p>
          <a:p>
            <a:r>
              <a:rPr lang="ru-RU" sz="17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Кроме того, в течение года проводились родительские собрания, широко использовались  разнообразные формы наглядной пропаганды психолого-педагогических знаний</a:t>
            </a:r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1600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323528" y="1628800"/>
            <a:ext cx="5976664" cy="44973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Новости детского сада систематически выкладывались на официальном </a:t>
            </a:r>
          </a:p>
          <a:p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сайте ДОУ </a:t>
            </a:r>
            <a:r>
              <a:rPr lang="ru-RU" sz="2000" u="sng" dirty="0" smtClean="0">
                <a:hlinkClick r:id="rId2"/>
              </a:rPr>
              <a:t>http://ds_84_zolotoe_zernyshko.a2b2.ru/</a:t>
            </a:r>
            <a:endParaRPr lang="ru-RU" sz="2000" dirty="0" smtClean="0"/>
          </a:p>
          <a:p>
            <a:pPr>
              <a:buNone/>
            </a:pPr>
            <a:r>
              <a:rPr lang="ru-RU" sz="2000" dirty="0" smtClean="0"/>
              <a:t> </a:t>
            </a:r>
            <a:endParaRPr lang="ru-RU" sz="20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SDC1212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652120" y="1331583"/>
            <a:ext cx="3276610" cy="2457458"/>
          </a:xfrm>
        </p:spPr>
      </p:pic>
      <p:sp>
        <p:nvSpPr>
          <p:cNvPr id="8" name="Прямоугольник 7"/>
          <p:cNvSpPr/>
          <p:nvPr/>
        </p:nvSpPr>
        <p:spPr>
          <a:xfrm>
            <a:off x="395536" y="2996952"/>
            <a:ext cx="6120680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 также в социальной сети 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https://vk.com/club117123997 </a:t>
            </a:r>
            <a:r>
              <a:rPr lang="en-US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20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adezdakokoreva</a:t>
            </a:r>
            <a:endParaRPr lang="ru-RU" sz="20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Имеется обратная связь с родителями.</a:t>
            </a:r>
          </a:p>
          <a:p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Регулярно проводились  родительские собрания, консультации,  совместные выставки родителей и детей. Систематически обновлялась  наглядная информация на стендах для родителей .</a:t>
            </a:r>
          </a:p>
          <a:p>
            <a:endParaRPr lang="ru-RU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Совместная выставка ко Дню  </a:t>
            </a:r>
            <a:br>
              <a:rPr lang="ru-RU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Победы детей и родителей.</a:t>
            </a:r>
            <a:endParaRPr lang="ru-RU" sz="36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день Победы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00232" y="1571612"/>
            <a:ext cx="5046728" cy="5046728"/>
          </a:xfr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Совместная выставка  детей  и родителей.</a:t>
            </a:r>
            <a:br>
              <a:rPr lang="ru-RU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«Лес и его обитатели»</a:t>
            </a:r>
            <a:endParaRPr lang="ru-RU" sz="36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день Победы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00232" y="1571612"/>
            <a:ext cx="5046728" cy="5046728"/>
          </a:xfr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Совместная выставка детей и </a:t>
            </a:r>
            <a:br>
              <a:rPr lang="ru-RU" sz="31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родителей </a:t>
            </a:r>
            <a:r>
              <a:rPr lang="ru-RU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 Новогоднее чудо»</a:t>
            </a:r>
            <a:endParaRPr lang="ru-RU" sz="36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день Победы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5984" y="1428736"/>
            <a:ext cx="5189604" cy="5189604"/>
          </a:xfr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 «Россия Родина наша -нет ее краше!»</a:t>
            </a:r>
            <a:endParaRPr lang="ru-RU" sz="36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день Победы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2285992"/>
            <a:ext cx="8192694" cy="2785515"/>
          </a:xfr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«Клуб «Играем и учимся вместе с мамой»</a:t>
            </a:r>
            <a:endParaRPr lang="ru-RU" sz="36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Андрейцев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23728" y="1414910"/>
            <a:ext cx="5040560" cy="504056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Заголовок слайда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i="1" dirty="0" smtClean="0"/>
              <a:t> </a:t>
            </a: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</a:rPr>
              <a:t>В 1964  году был  открыт ведомственный детский сад № 84 совхоза  им 50 </a:t>
            </a:r>
            <a:r>
              <a:rPr lang="ru-RU" i="1" dirty="0" err="1" smtClean="0">
                <a:solidFill>
                  <a:schemeClr val="accent6">
                    <a:lumMod val="50000"/>
                  </a:schemeClr>
                </a:solidFill>
              </a:rPr>
              <a:t>летия</a:t>
            </a: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</a:rPr>
              <a:t> Великого Октября.</a:t>
            </a:r>
            <a:br>
              <a:rPr lang="ru-RU" i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</a:rPr>
              <a:t>01.06.1998 г. детский сад передан в муниципальную собственность.</a:t>
            </a:r>
          </a:p>
          <a:p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</a:rPr>
              <a:t>- переименован в Муниципальное дошкольное образовательное учреждение - Детский сад № 84 «Золотое зернышко» на основании  Постановления Главы Ногинского района от 26 мая 1998 года №1320 и  Протокола от 30.05.1998 года.</a:t>
            </a:r>
          </a:p>
          <a:p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</a:rPr>
              <a:t>11.06.2003 г установлен статус:  дошкольное образовательное учреждение  - центр развития </a:t>
            </a:r>
          </a:p>
          <a:p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</a:rPr>
              <a:t>ребенка, свидетельство о аккредитации  № 936 от 11.06.2003.  АА  041936</a:t>
            </a:r>
          </a:p>
          <a:p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</a:rPr>
              <a:t>Полное наименование: муниципальное дошкольное образовательное учреждение «Центр развития ребенка - Детский сад № 84 «Золотое зернышко»</a:t>
            </a:r>
          </a:p>
          <a:p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</a:rPr>
              <a:t>26.08.2011 г на основании Приказа по Управлению Образования  №406 от 15.08.2011  было внесено  дополнение   в название детского сада : Муниципальное бюджетное дошкольное образовательное учреждение  «Центр развития ребенка – Детский сад №84 «Золотое зернышко»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88640"/>
            <a:ext cx="7192649" cy="127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03648" y="274638"/>
            <a:ext cx="6552728" cy="850106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«Музыкально- игровая гостиная </a:t>
            </a:r>
            <a:endParaRPr lang="ru-RU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6429388" y="2214554"/>
            <a:ext cx="2571768" cy="391160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«Музыка с мамой»</a:t>
            </a:r>
            <a:r>
              <a:rPr lang="ru-RU" sz="32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buNone/>
            </a:pPr>
            <a:r>
              <a:rPr lang="ru-RU" sz="32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Кокорева</a:t>
            </a:r>
          </a:p>
          <a:p>
            <a:pPr>
              <a:buNone/>
            </a:pPr>
            <a:r>
              <a:rPr lang="ru-RU" sz="32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Екатерина</a:t>
            </a:r>
          </a:p>
          <a:p>
            <a:pPr>
              <a:buNone/>
            </a:pPr>
            <a:r>
              <a:rPr lang="ru-RU" sz="32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Николаевна.</a:t>
            </a:r>
            <a:endParaRPr lang="ru-RU" sz="3200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8" descr="театрализация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85719" y="1017966"/>
            <a:ext cx="6429421" cy="4339860"/>
          </a:xfr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971599" y="152767"/>
            <a:ext cx="6584901" cy="126000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1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Условия осуществления образовательного процесса</a:t>
            </a:r>
            <a:r>
              <a:rPr lang="ru-RU" sz="31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5" name="Текст 14"/>
          <p:cNvSpPr>
            <a:spLocks noGrp="1"/>
          </p:cNvSpPr>
          <p:nvPr>
            <p:ph type="body" sz="half" idx="1"/>
          </p:nvPr>
        </p:nvSpPr>
        <p:spPr>
          <a:xfrm>
            <a:off x="395536" y="1268760"/>
            <a:ext cx="4036765" cy="4217640"/>
          </a:xfrm>
        </p:spPr>
        <p:txBody>
          <a:bodyPr>
            <a:normAutofit/>
          </a:bodyPr>
          <a:lstStyle/>
          <a:p>
            <a:r>
              <a:rPr lang="ru-RU" sz="18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МБДОУ «ЦРР- Детский сад № 84 созданы хорошие условия для осуществления образовательного процесса.</a:t>
            </a:r>
          </a:p>
          <a:p>
            <a:pPr>
              <a:buNone/>
            </a:pPr>
            <a:r>
              <a:rPr lang="ru-RU" sz="18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Создана развивающая предметно-пространственная среда с учетом доступности всего функционального пространства детского учреждения, созданы все условия для физического, психического, нравственного, эстетического развития и обучения воспитанников.</a:t>
            </a:r>
            <a:endParaRPr lang="ru-RU" sz="1800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8" name="Содержимое 17"/>
          <p:cNvGraphicFramePr>
            <a:graphicFrameLocks noGrp="1"/>
          </p:cNvGraphicFramePr>
          <p:nvPr>
            <p:ph sz="quarter" idx="2"/>
          </p:nvPr>
        </p:nvGraphicFramePr>
        <p:xfrm>
          <a:off x="4283968" y="1340770"/>
          <a:ext cx="4248472" cy="48563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9936"/>
                <a:gridCol w="2123055"/>
                <a:gridCol w="1635481"/>
              </a:tblGrid>
              <a:tr h="398770"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Название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465324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Физкультурный зал</a:t>
                      </a:r>
                      <a:endParaRPr lang="ru-RU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</a:tr>
              <a:tr h="497116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Музыкальный зал</a:t>
                      </a:r>
                      <a:endParaRPr lang="ru-RU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688288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Кабинет заведующей</a:t>
                      </a:r>
                      <a:endParaRPr lang="ru-RU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</a:tr>
              <a:tr h="688288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Педагогический кабинет</a:t>
                      </a:r>
                      <a:endParaRPr lang="ru-RU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736508"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Кабинеты учителя-логопеда</a:t>
                      </a:r>
                      <a:endParaRPr lang="ru-RU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</a:tr>
              <a:tr h="983269"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Кабинет музыкального руководителя </a:t>
                      </a:r>
                      <a:endParaRPr lang="ru-RU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98770">
                <a:tc>
                  <a:txBody>
                    <a:bodyPr/>
                    <a:lstStyle/>
                    <a:p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Костюмерная </a:t>
                      </a:r>
                      <a:endParaRPr lang="ru-RU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Содержимое 17"/>
          <p:cNvGraphicFramePr>
            <a:graphicFrameLocks noGrp="1"/>
          </p:cNvGraphicFramePr>
          <p:nvPr>
            <p:ph sz="half" idx="1"/>
          </p:nvPr>
        </p:nvGraphicFramePr>
        <p:xfrm>
          <a:off x="467544" y="980729"/>
          <a:ext cx="4104456" cy="43939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562"/>
                <a:gridCol w="2203354"/>
                <a:gridCol w="1436540"/>
              </a:tblGrid>
              <a:tr h="431703"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8569" marR="98569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Название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8569" marR="98569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8569" marR="98569">
                    <a:solidFill>
                      <a:srgbClr val="FFC000"/>
                    </a:solidFill>
                  </a:tcPr>
                </a:tc>
              </a:tr>
              <a:tr h="745132"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8569" marR="98569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Кабинет педагога-психолога.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8569" marR="98569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8569" marR="98569">
                    <a:solidFill>
                      <a:srgbClr val="FFFF99"/>
                    </a:solidFill>
                  </a:tcPr>
                </a:tc>
              </a:tr>
              <a:tr h="431703"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8569" marR="98569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Русская изба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8569" marR="98569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8569" marR="98569">
                    <a:solidFill>
                      <a:srgbClr val="FFC000"/>
                    </a:solidFill>
                  </a:tcPr>
                </a:tc>
              </a:tr>
              <a:tr h="431703"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8569" marR="98569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Мини лаборатория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8569" marR="98569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8569" marR="98569">
                    <a:solidFill>
                      <a:srgbClr val="FFFF99"/>
                    </a:solidFill>
                  </a:tcPr>
                </a:tc>
              </a:tr>
              <a:tr h="431703"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8569" marR="98569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Кабинет по БДД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8569" marR="98569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8569" marR="98569">
                    <a:solidFill>
                      <a:srgbClr val="FFC000"/>
                    </a:solidFill>
                  </a:tcPr>
                </a:tc>
              </a:tr>
              <a:tr h="431703"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8569" marR="98569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Зимний сад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8569" marR="98569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8569" marR="98569">
                    <a:solidFill>
                      <a:srgbClr val="FFFF99"/>
                    </a:solidFill>
                  </a:tcPr>
                </a:tc>
              </a:tr>
              <a:tr h="745132"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8569" marR="98569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«Юный конструктор»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8569" marR="98569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8569" marR="98569">
                    <a:solidFill>
                      <a:srgbClr val="FFC000"/>
                    </a:solidFill>
                  </a:tcPr>
                </a:tc>
              </a:tr>
              <a:tr h="745132"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8569" marR="98569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Музыкальный кабинет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8569" marR="98569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8569" marR="98569"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Содержимое 5"/>
          <p:cNvGraphicFramePr>
            <a:graphicFrameLocks noGrp="1"/>
          </p:cNvGraphicFramePr>
          <p:nvPr>
            <p:ph sz="half" idx="2"/>
          </p:nvPr>
        </p:nvGraphicFramePr>
        <p:xfrm>
          <a:off x="4648200" y="1600200"/>
          <a:ext cx="4038600" cy="3672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9864"/>
                <a:gridCol w="2088232"/>
                <a:gridCol w="1450504"/>
              </a:tblGrid>
              <a:tr h="370840"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8569" marR="98569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Название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8569" marR="98569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8569" marR="98569">
                    <a:solidFill>
                      <a:srgbClr val="FFC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Медицинский кабинет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Процедурный кабинет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Изолятор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Кабинет главного  бухгалтера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Кабинет делопроизводителя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539552" y="908720"/>
            <a:ext cx="8147248" cy="5217443"/>
          </a:xfrm>
        </p:spPr>
        <p:txBody>
          <a:bodyPr>
            <a:normAutofit/>
          </a:bodyPr>
          <a:lstStyle/>
          <a:p>
            <a:r>
              <a:rPr lang="ru-RU" sz="20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групповых комнатах создана   предметно – развивающая среда с учетом возрастных особенностей детей, направленная на личностное развитие, сохранение и укрепление здоровья дошкольников, то соответствует требованиям общеобразовательной программа дошкольного учреждения Оборудованы «Уголки» :опытно-экспериментальной деятельности, патриотического воспитания, библиотека и т.п. В наличие  дидактические средства обучения, закупленные на бюджетные деньги , согласно ФГОС ДО.</a:t>
            </a:r>
          </a:p>
          <a:p>
            <a:r>
              <a:rPr lang="ru-RU" sz="20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Групповые помещения эстетично оформлены и оснащены детской и игровой мебелью. Созданы центры развития : центр речевого развития и ознакомления с художественной литературой, математического развития, экспериментирования, музыкальной и театральной деятельности, спортивные уголки, уголки по изобразительной деятельности, уголок конструирования.</a:t>
            </a:r>
            <a:endParaRPr lang="ru-RU" sz="2000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1403648" y="260648"/>
            <a:ext cx="8147248" cy="5217443"/>
          </a:xfrm>
        </p:spPr>
        <p:txBody>
          <a:bodyPr>
            <a:normAutofit/>
          </a:bodyPr>
          <a:lstStyle/>
          <a:p>
            <a:r>
              <a:rPr lang="ru-RU" sz="20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методическом кабинете имеется фонд методической литературы, развивающего материала, наглядных и дидактических пособий, которые постоянно пополняются.</a:t>
            </a:r>
          </a:p>
          <a:p>
            <a:r>
              <a:rPr lang="ru-RU" sz="20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 целью совершенствования воспитательно-образовательного процесса активно используются информационно-коммуникационные технологии ( компьютеры, ноутбуки, мультимедиа)</a:t>
            </a:r>
          </a:p>
          <a:p>
            <a:endParaRPr lang="ru-RU" sz="2000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22" name="Picture 2" descr="C:\Users\Сергей\Desktop\из лес и его\SDC107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5" y="2402886"/>
            <a:ext cx="5112568" cy="38344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8682C2-52E8-43B2-8B20-6AD9DFA0E9B0}" type="slidenum">
              <a:rPr lang="ru-RU"/>
              <a:pPr>
                <a:defRPr/>
              </a:pPr>
              <a:t>75</a:t>
            </a:fld>
            <a:endParaRPr lang="ru-RU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28751" y="2044212"/>
            <a:ext cx="7073900" cy="275294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4000" dirty="0" smtClean="0">
                <a:solidFill>
                  <a:schemeClr val="accent2"/>
                </a:solidFill>
              </a:rPr>
              <a:t/>
            </a:r>
            <a:br>
              <a:rPr lang="ru-RU" sz="4000" dirty="0" smtClean="0">
                <a:solidFill>
                  <a:schemeClr val="accent2"/>
                </a:solidFill>
              </a:rPr>
            </a:br>
            <a:r>
              <a:rPr lang="ru-RU" sz="4000" dirty="0" smtClean="0">
                <a:solidFill>
                  <a:schemeClr val="accent2"/>
                </a:solidFill>
              </a:rPr>
              <a:t/>
            </a:r>
            <a:br>
              <a:rPr lang="ru-RU" sz="4000" dirty="0" smtClean="0">
                <a:solidFill>
                  <a:schemeClr val="accent2"/>
                </a:solidFill>
              </a:rPr>
            </a:br>
            <a:r>
              <a:rPr lang="ru-RU" sz="4000" dirty="0" smtClean="0">
                <a:solidFill>
                  <a:schemeClr val="accent2"/>
                </a:solidFill>
              </a:rPr>
              <a:t/>
            </a:r>
            <a:br>
              <a:rPr lang="ru-RU" sz="4000" dirty="0" smtClean="0">
                <a:solidFill>
                  <a:schemeClr val="accent2"/>
                </a:solidFill>
              </a:rPr>
            </a:br>
            <a:r>
              <a:rPr lang="ru-RU" sz="8000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Наши группы</a:t>
            </a:r>
            <a:r>
              <a:rPr lang="ru-RU" sz="8000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sz="8000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chemeClr val="accent2"/>
                </a:solidFill>
              </a:rPr>
              <a:t/>
            </a:r>
            <a:br>
              <a:rPr lang="ru-RU" sz="4000" dirty="0" smtClean="0">
                <a:solidFill>
                  <a:schemeClr val="accent2"/>
                </a:solidFill>
              </a:rPr>
            </a:br>
            <a:r>
              <a:rPr lang="ru-RU" sz="4000" dirty="0" smtClean="0">
                <a:solidFill>
                  <a:schemeClr val="accent2"/>
                </a:solidFill>
              </a:rPr>
              <a:t/>
            </a:r>
            <a:br>
              <a:rPr lang="ru-RU" sz="4000" dirty="0" smtClean="0">
                <a:solidFill>
                  <a:schemeClr val="accent2"/>
                </a:solidFill>
              </a:rPr>
            </a:br>
            <a:endParaRPr lang="ru-RU" sz="6000" b="1" i="1" dirty="0" smtClean="0">
              <a:solidFill>
                <a:schemeClr val="folHlink"/>
              </a:solidFill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3.33333E-6  C 0.06892 3.33333E-6  0.125 0.02847  0.125 0.06389  C 0.125 0.09907  0.06892 0.12777  3.61111E-6 0.12777  C -0.0691 0.12777  -0.125 0.09907  -0.125 0.06389  C -0.125 0.02847  -0.0691 3.33333E-6  3.61111E-6 3.33333E-6  Z " pathEditMode="relative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E30F7B-CEC7-451F-B332-957F0EAEF69A}" type="slidenum">
              <a:rPr lang="ru-RU"/>
              <a:pPr>
                <a:defRPr/>
              </a:pPr>
              <a:t>76</a:t>
            </a:fld>
            <a:endParaRPr lang="ru-RU"/>
          </a:p>
        </p:txBody>
      </p:sp>
      <p:pic>
        <p:nvPicPr>
          <p:cNvPr id="5123" name="Picture 8" descr="IMG_010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0501" y="836712"/>
            <a:ext cx="3994347" cy="2016223"/>
          </a:xfrm>
          <a:noFill/>
        </p:spPr>
      </p:pic>
      <p:pic>
        <p:nvPicPr>
          <p:cNvPr id="5124" name="Picture 9" descr="IMG_010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32969" y="1268760"/>
            <a:ext cx="3267424" cy="2147155"/>
          </a:xfrm>
          <a:noFill/>
        </p:spPr>
      </p:pic>
      <p:pic>
        <p:nvPicPr>
          <p:cNvPr id="5125" name="Picture 10" descr="IMG_010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90501" y="3577371"/>
            <a:ext cx="3584712" cy="2587933"/>
          </a:xfrm>
          <a:noFill/>
        </p:spPr>
      </p:pic>
      <p:pic>
        <p:nvPicPr>
          <p:cNvPr id="5126" name="Picture 11" descr="IMG_0109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004049" y="3789040"/>
            <a:ext cx="3535196" cy="2232248"/>
          </a:xfrm>
          <a:noFill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F58918-F5AA-411D-A33B-64D5AA8A0EC9}" type="slidenum">
              <a:rPr lang="ru-RU"/>
              <a:pPr>
                <a:defRPr/>
              </a:pPr>
              <a:t>77</a:t>
            </a:fld>
            <a:endParaRPr lang="ru-RU"/>
          </a:p>
        </p:txBody>
      </p:sp>
      <p:pic>
        <p:nvPicPr>
          <p:cNvPr id="7171" name="Picture 8" descr="IMG_021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4442" y="620688"/>
            <a:ext cx="3830058" cy="3194075"/>
          </a:xfrm>
          <a:noFill/>
        </p:spPr>
      </p:pic>
      <p:pic>
        <p:nvPicPr>
          <p:cNvPr id="7172" name="Picture 9" descr="IMG_021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29669" y="548680"/>
            <a:ext cx="3966050" cy="2592288"/>
          </a:xfrm>
          <a:noFill/>
        </p:spPr>
      </p:pic>
      <p:pic>
        <p:nvPicPr>
          <p:cNvPr id="7173" name="Picture 10" descr="IMG_021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39551" y="4077072"/>
            <a:ext cx="3384377" cy="2088231"/>
          </a:xfrm>
          <a:noFill/>
        </p:spPr>
      </p:pic>
      <p:pic>
        <p:nvPicPr>
          <p:cNvPr id="7174" name="Picture 11" descr="IMG_0217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283968" y="3717032"/>
            <a:ext cx="4164516" cy="2304256"/>
          </a:xfrm>
          <a:noFill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DB751D-3850-40D6-BE80-880871511C24}" type="slidenum">
              <a:rPr lang="ru-RU"/>
              <a:pPr>
                <a:defRPr/>
              </a:pPr>
              <a:t>78</a:t>
            </a:fld>
            <a:endParaRPr lang="ru-RU"/>
          </a:p>
        </p:txBody>
      </p:sp>
      <p:pic>
        <p:nvPicPr>
          <p:cNvPr id="11267" name="Picture 8" descr="IMG_014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528" y="692696"/>
            <a:ext cx="3744383" cy="2440965"/>
          </a:xfrm>
          <a:noFill/>
        </p:spPr>
      </p:pic>
      <p:pic>
        <p:nvPicPr>
          <p:cNvPr id="11268" name="Picture 9" descr="IMG_014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13122" y="3645024"/>
            <a:ext cx="4106342" cy="2678205"/>
          </a:xfrm>
          <a:noFill/>
        </p:spPr>
      </p:pic>
      <p:pic>
        <p:nvPicPr>
          <p:cNvPr id="11269" name="Picture 10" descr="IMG_014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191001" y="260648"/>
            <a:ext cx="3839633" cy="3334307"/>
          </a:xfrm>
          <a:noFill/>
        </p:spPr>
      </p:pic>
      <p:pic>
        <p:nvPicPr>
          <p:cNvPr id="11270" name="Picture 11" descr="IMG_0147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572000" y="4077072"/>
            <a:ext cx="4379817" cy="2376264"/>
          </a:xfrm>
          <a:noFill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Содержимое 7" descr="SDC1125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7544" y="620688"/>
            <a:ext cx="4064000" cy="2592288"/>
          </a:xfrm>
        </p:spPr>
      </p:pic>
      <p:pic>
        <p:nvPicPr>
          <p:cNvPr id="17411" name="Содержимое 8" descr="SDC11272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1" y="1500188"/>
            <a:ext cx="3746500" cy="1458424"/>
          </a:xfrm>
        </p:spPr>
      </p:pic>
      <p:pic>
        <p:nvPicPr>
          <p:cNvPr id="17412" name="Содержимое 9" descr="SDC11259.JPG"/>
          <p:cNvPicPr>
            <a:picLocks noGrp="1" noChangeAspect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95536" y="3501008"/>
            <a:ext cx="4095751" cy="2386792"/>
          </a:xfrm>
        </p:spPr>
      </p:pic>
      <p:pic>
        <p:nvPicPr>
          <p:cNvPr id="17413" name="Содержимое 10" descr="SDC11273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762501" y="3676284"/>
            <a:ext cx="3746500" cy="2345004"/>
          </a:xfr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9DA554-14A9-439A-821E-99A716E13A88}" type="slidenum">
              <a:rPr lang="ru-RU" smtClean="0"/>
              <a:pPr>
                <a:defRPr/>
              </a:pPr>
              <a:t>79</a:t>
            </a:fld>
            <a:endParaRPr lang="ru-RU"/>
          </a:p>
        </p:txBody>
      </p:sp>
      <p:pic>
        <p:nvPicPr>
          <p:cNvPr id="8" name="Содержимое 8" descr="SDC1127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1" y="620688"/>
            <a:ext cx="3746500" cy="2372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Заголовок слайда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fontAlgn="base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Основной целью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 МБДОУ  «ЦРР - Детский сад № 84 «Золотое зернышко»  является :</a:t>
            </a:r>
          </a:p>
          <a:p>
            <a:pPr fontAlgn="base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     Осуществление интегративного образования, реализующего право каждого ребенка на качественное и доступное образование, обеспечивающее равные стартовые возможности для полноценного физического и психического развития детей, как основы их успешного обучения в школе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88640"/>
            <a:ext cx="7192649" cy="127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7D2156-8AC0-4ADC-84AA-34F5CBF174ED}" type="slidenum">
              <a:rPr lang="ru-RU"/>
              <a:pPr>
                <a:defRPr/>
              </a:pPr>
              <a:t>80</a:t>
            </a:fld>
            <a:endParaRPr lang="ru-RU"/>
          </a:p>
        </p:txBody>
      </p:sp>
      <p:pic>
        <p:nvPicPr>
          <p:cNvPr id="19459" name="Picture 8" descr="IMG_024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529" y="404664"/>
            <a:ext cx="4176464" cy="2332579"/>
          </a:xfrm>
          <a:noFill/>
        </p:spPr>
      </p:pic>
      <p:pic>
        <p:nvPicPr>
          <p:cNvPr id="19460" name="Picture 9" descr="IMG_024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16016" y="836712"/>
            <a:ext cx="4273551" cy="2880320"/>
          </a:xfrm>
          <a:noFill/>
        </p:spPr>
      </p:pic>
      <p:pic>
        <p:nvPicPr>
          <p:cNvPr id="19461" name="Picture 10" descr="IMG_025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11559" y="3140968"/>
            <a:ext cx="3024337" cy="2448272"/>
          </a:xfrm>
          <a:noFill/>
        </p:spPr>
      </p:pic>
      <p:pic>
        <p:nvPicPr>
          <p:cNvPr id="19462" name="Picture 11" descr="IMG_025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572001" y="4005064"/>
            <a:ext cx="4044951" cy="2448271"/>
          </a:xfrm>
          <a:noFill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Текст 2"/>
          <p:cNvSpPr>
            <a:spLocks noGrp="1"/>
          </p:cNvSpPr>
          <p:nvPr>
            <p:ph type="body" sz="half" idx="1"/>
          </p:nvPr>
        </p:nvSpPr>
        <p:spPr>
          <a:xfrm>
            <a:off x="285751" y="758337"/>
            <a:ext cx="4191000" cy="4745648"/>
          </a:xfrm>
        </p:spPr>
        <p:txBody>
          <a:bodyPr/>
          <a:lstStyle/>
          <a:p>
            <a:pPr>
              <a:buFontTx/>
              <a:buNone/>
            </a:pPr>
            <a:endParaRPr lang="ru-RU" dirty="0" smtClean="0">
              <a:solidFill>
                <a:srgbClr val="0070C0"/>
              </a:solidFill>
            </a:endParaRPr>
          </a:p>
        </p:txBody>
      </p:sp>
      <p:pic>
        <p:nvPicPr>
          <p:cNvPr id="21507" name="Содержимое 6" descr="SDC11231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59833" y="476672"/>
            <a:ext cx="4320480" cy="2448272"/>
          </a:xfrm>
        </p:spPr>
      </p:pic>
      <p:pic>
        <p:nvPicPr>
          <p:cNvPr id="21508" name="Содержимое 7" descr="SDC11232.JPG"/>
          <p:cNvPicPr>
            <a:picLocks noGrp="1" noChangeAspect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11560" y="3284984"/>
            <a:ext cx="5472608" cy="3081701"/>
          </a:xfr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2C87F4-3FD5-4AA6-8850-DFA63796336C}" type="slidenum">
              <a:rPr lang="ru-RU" smtClean="0"/>
              <a:pPr>
                <a:defRPr/>
              </a:pPr>
              <a:t>81</a:t>
            </a:fld>
            <a:endParaRPr lang="ru-RU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797152"/>
            <a:ext cx="7776864" cy="165618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4000" dirty="0" smtClean="0">
                <a:solidFill>
                  <a:schemeClr val="accent2"/>
                </a:solidFill>
              </a:rPr>
              <a:t/>
            </a:r>
            <a:br>
              <a:rPr lang="ru-RU" sz="4000" dirty="0" smtClean="0">
                <a:solidFill>
                  <a:schemeClr val="accent2"/>
                </a:solidFill>
              </a:rPr>
            </a:br>
            <a:r>
              <a:rPr lang="ru-RU" sz="4000" dirty="0" smtClean="0">
                <a:solidFill>
                  <a:schemeClr val="accent2"/>
                </a:solidFill>
              </a:rPr>
              <a:t/>
            </a:r>
            <a:br>
              <a:rPr lang="ru-RU" sz="4000" dirty="0" smtClean="0">
                <a:solidFill>
                  <a:schemeClr val="accent2"/>
                </a:solidFill>
              </a:rPr>
            </a:br>
            <a:r>
              <a:rPr lang="ru-RU" sz="4000" dirty="0" smtClean="0">
                <a:solidFill>
                  <a:schemeClr val="accent2"/>
                </a:solidFill>
              </a:rPr>
              <a:t/>
            </a:r>
            <a:br>
              <a:rPr lang="ru-RU" sz="4000" dirty="0" smtClean="0">
                <a:solidFill>
                  <a:schemeClr val="accent2"/>
                </a:solidFill>
              </a:rPr>
            </a:br>
            <a:r>
              <a:rPr lang="ru-RU" sz="4000" dirty="0" smtClean="0">
                <a:solidFill>
                  <a:schemeClr val="accent2"/>
                </a:solidFill>
              </a:rPr>
              <a:t/>
            </a:r>
            <a:br>
              <a:rPr lang="ru-RU" sz="4000" dirty="0" smtClean="0">
                <a:solidFill>
                  <a:schemeClr val="accent2"/>
                </a:solidFill>
              </a:rPr>
            </a:br>
            <a:r>
              <a:rPr lang="ru-RU" sz="8000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8000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chemeClr val="accent2"/>
                </a:solidFill>
              </a:rPr>
              <a:t/>
            </a:r>
            <a:br>
              <a:rPr lang="ru-RU" sz="4000" dirty="0" smtClean="0">
                <a:solidFill>
                  <a:schemeClr val="accent2"/>
                </a:solidFill>
              </a:rPr>
            </a:br>
            <a:r>
              <a:rPr lang="ru-RU" sz="4000" dirty="0" smtClean="0">
                <a:solidFill>
                  <a:schemeClr val="accent2"/>
                </a:solidFill>
              </a:rPr>
              <a:t/>
            </a:r>
            <a:br>
              <a:rPr lang="ru-RU" sz="4000" dirty="0" smtClean="0">
                <a:solidFill>
                  <a:schemeClr val="accent2"/>
                </a:solidFill>
              </a:rPr>
            </a:br>
            <a:endParaRPr lang="ru-RU" sz="6000" b="1" i="1" dirty="0" smtClean="0">
              <a:solidFill>
                <a:schemeClr val="folHlink"/>
              </a:solidFill>
            </a:endParaRPr>
          </a:p>
        </p:txBody>
      </p:sp>
      <p:pic>
        <p:nvPicPr>
          <p:cNvPr id="8" name="Рисунок 7" descr="участки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2500" b="12500"/>
          <a:stretch>
            <a:fillRect/>
          </a:stretch>
        </p:blipFill>
        <p:spPr/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1187624" y="4725144"/>
            <a:ext cx="6840760" cy="1512168"/>
          </a:xfrm>
        </p:spPr>
        <p:txBody>
          <a:bodyPr>
            <a:normAutofit/>
          </a:bodyPr>
          <a:lstStyle/>
          <a:p>
            <a:r>
              <a:rPr lang="ru-RU" sz="18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территории дошкольного учреждения имеются озелененные участки, оснащенные спортивным и игровым оборудованием, малыми архитектурными формами: имеются павильоны, песочницы, спортивная площадка для организации физкультурных занятий на воздухе. </a:t>
            </a:r>
            <a:endParaRPr lang="ru-RU" sz="1800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8682C2-52E8-43B2-8B20-6AD9DFA0E9B0}" type="slidenum">
              <a:rPr lang="ru-RU"/>
              <a:pPr>
                <a:defRPr/>
              </a:pPr>
              <a:t>82</a:t>
            </a:fld>
            <a:endParaRPr lang="ru-RU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3.33333E-6  C 0.06892 3.33333E-6  0.125 0.02847  0.125 0.06389  C 0.125 0.09907  0.06892 0.12777  3.61111E-6 0.12777  C -0.0691 0.12777  -0.125 0.09907  -0.125 0.06389  C -0.125 0.02847  -0.0691 3.33333E-6  3.61111E-6 3.33333E-6  Z " pathEditMode="relative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797152"/>
            <a:ext cx="7776864" cy="165618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4000" dirty="0" smtClean="0">
                <a:solidFill>
                  <a:schemeClr val="accent2"/>
                </a:solidFill>
              </a:rPr>
              <a:t/>
            </a:r>
            <a:br>
              <a:rPr lang="ru-RU" sz="4000" dirty="0" smtClean="0">
                <a:solidFill>
                  <a:schemeClr val="accent2"/>
                </a:solidFill>
              </a:rPr>
            </a:br>
            <a:r>
              <a:rPr lang="ru-RU" sz="4000" dirty="0" smtClean="0">
                <a:solidFill>
                  <a:schemeClr val="accent2"/>
                </a:solidFill>
              </a:rPr>
              <a:t/>
            </a:r>
            <a:br>
              <a:rPr lang="ru-RU" sz="4000" dirty="0" smtClean="0">
                <a:solidFill>
                  <a:schemeClr val="accent2"/>
                </a:solidFill>
              </a:rPr>
            </a:br>
            <a:r>
              <a:rPr lang="ru-RU" sz="4000" dirty="0" smtClean="0">
                <a:solidFill>
                  <a:schemeClr val="accent2"/>
                </a:solidFill>
              </a:rPr>
              <a:t/>
            </a:r>
            <a:br>
              <a:rPr lang="ru-RU" sz="4000" dirty="0" smtClean="0">
                <a:solidFill>
                  <a:schemeClr val="accent2"/>
                </a:solidFill>
              </a:rPr>
            </a:br>
            <a:r>
              <a:rPr lang="ru-RU" sz="4000" dirty="0" smtClean="0">
                <a:solidFill>
                  <a:schemeClr val="accent2"/>
                </a:solidFill>
              </a:rPr>
              <a:t/>
            </a:r>
            <a:br>
              <a:rPr lang="ru-RU" sz="4000" dirty="0" smtClean="0">
                <a:solidFill>
                  <a:schemeClr val="accent2"/>
                </a:solidFill>
              </a:rPr>
            </a:br>
            <a:r>
              <a:rPr lang="ru-RU" sz="8000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8000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chemeClr val="accent2"/>
                </a:solidFill>
              </a:rPr>
              <a:t/>
            </a:r>
            <a:br>
              <a:rPr lang="ru-RU" sz="4000" dirty="0" smtClean="0">
                <a:solidFill>
                  <a:schemeClr val="accent2"/>
                </a:solidFill>
              </a:rPr>
            </a:br>
            <a:r>
              <a:rPr lang="ru-RU" sz="4000" dirty="0" smtClean="0">
                <a:solidFill>
                  <a:schemeClr val="accent2"/>
                </a:solidFill>
              </a:rPr>
              <a:t/>
            </a:r>
            <a:br>
              <a:rPr lang="ru-RU" sz="4000" dirty="0" smtClean="0">
                <a:solidFill>
                  <a:schemeClr val="accent2"/>
                </a:solidFill>
              </a:rPr>
            </a:br>
            <a:endParaRPr lang="ru-RU" sz="6000" b="1" i="1" dirty="0" smtClean="0">
              <a:solidFill>
                <a:schemeClr val="folHlink"/>
              </a:solidFill>
            </a:endParaRPr>
          </a:p>
        </p:txBody>
      </p:sp>
      <p:pic>
        <p:nvPicPr>
          <p:cNvPr id="8" name="Рисунок 7" descr="участки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4" y="116632"/>
            <a:ext cx="4392488" cy="4392488"/>
          </a:xfrm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1331640" y="4437112"/>
            <a:ext cx="6696744" cy="1800200"/>
          </a:xfrm>
        </p:spPr>
        <p:txBody>
          <a:bodyPr>
            <a:normAutofit fontScale="32500" lnSpcReduction="20000"/>
          </a:bodyPr>
          <a:lstStyle/>
          <a:p>
            <a:r>
              <a:rPr lang="ru-RU" sz="55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каждом участке имеются цветники, на которых дети знакомятся  с цветами,</a:t>
            </a:r>
          </a:p>
          <a:p>
            <a:r>
              <a:rPr lang="ru-RU" sz="55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растущими на клумбе, расширяя знания детей о строение цветка и воспитание бережного отношения к цветам растущим на клумбе детского сада и на клумбах через развитие трудовых навыков при уходе за цветами.</a:t>
            </a:r>
          </a:p>
          <a:p>
            <a:r>
              <a:rPr lang="ru-RU" sz="55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 проводит наблюдение за цветами.</a:t>
            </a:r>
          </a:p>
          <a:p>
            <a:endParaRPr lang="ru-RU" sz="2800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8682C2-52E8-43B2-8B20-6AD9DFA0E9B0}" type="slidenum">
              <a:rPr lang="ru-RU"/>
              <a:pPr>
                <a:defRPr/>
              </a:pPr>
              <a:t>83</a:t>
            </a:fld>
            <a:endParaRPr lang="ru-RU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3.33333E-6  C 0.06892 3.33333E-6  0.125 0.02847  0.125 0.06389  C 0.125 0.09907  0.06892 0.12777  3.61111E-6 0.12777  C -0.0691 0.12777  -0.125 0.09907  -0.125 0.06389  C -0.125 0.02847  -0.0691 3.33333E-6  3.61111E-6 3.33333E-6  Z " pathEditMode="relative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797152"/>
            <a:ext cx="7776864" cy="165618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4000" dirty="0" smtClean="0">
                <a:solidFill>
                  <a:schemeClr val="accent2"/>
                </a:solidFill>
              </a:rPr>
              <a:t/>
            </a:r>
            <a:br>
              <a:rPr lang="ru-RU" sz="4000" dirty="0" smtClean="0">
                <a:solidFill>
                  <a:schemeClr val="accent2"/>
                </a:solidFill>
              </a:rPr>
            </a:br>
            <a:r>
              <a:rPr lang="ru-RU" sz="4000" dirty="0" smtClean="0">
                <a:solidFill>
                  <a:schemeClr val="accent2"/>
                </a:solidFill>
              </a:rPr>
              <a:t/>
            </a:r>
            <a:br>
              <a:rPr lang="ru-RU" sz="4000" dirty="0" smtClean="0">
                <a:solidFill>
                  <a:schemeClr val="accent2"/>
                </a:solidFill>
              </a:rPr>
            </a:br>
            <a:r>
              <a:rPr lang="ru-RU" sz="4000" dirty="0" smtClean="0">
                <a:solidFill>
                  <a:schemeClr val="accent2"/>
                </a:solidFill>
              </a:rPr>
              <a:t/>
            </a:r>
            <a:br>
              <a:rPr lang="ru-RU" sz="4000" dirty="0" smtClean="0">
                <a:solidFill>
                  <a:schemeClr val="accent2"/>
                </a:solidFill>
              </a:rPr>
            </a:br>
            <a:r>
              <a:rPr lang="ru-RU" sz="4000" dirty="0" smtClean="0">
                <a:solidFill>
                  <a:schemeClr val="accent2"/>
                </a:solidFill>
              </a:rPr>
              <a:t/>
            </a:r>
            <a:br>
              <a:rPr lang="ru-RU" sz="4000" dirty="0" smtClean="0">
                <a:solidFill>
                  <a:schemeClr val="accent2"/>
                </a:solidFill>
              </a:rPr>
            </a:br>
            <a:r>
              <a:rPr lang="ru-RU" sz="8000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8000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chemeClr val="accent2"/>
                </a:solidFill>
              </a:rPr>
              <a:t/>
            </a:r>
            <a:br>
              <a:rPr lang="ru-RU" sz="4000" dirty="0" smtClean="0">
                <a:solidFill>
                  <a:schemeClr val="accent2"/>
                </a:solidFill>
              </a:rPr>
            </a:br>
            <a:r>
              <a:rPr lang="ru-RU" sz="4000" dirty="0" smtClean="0">
                <a:solidFill>
                  <a:schemeClr val="accent2"/>
                </a:solidFill>
              </a:rPr>
              <a:t/>
            </a:r>
            <a:br>
              <a:rPr lang="ru-RU" sz="4000" dirty="0" smtClean="0">
                <a:solidFill>
                  <a:schemeClr val="accent2"/>
                </a:solidFill>
              </a:rPr>
            </a:br>
            <a:endParaRPr lang="ru-RU" sz="6000" b="1" i="1" dirty="0" smtClean="0">
              <a:solidFill>
                <a:schemeClr val="folHlink"/>
              </a:solidFill>
            </a:endParaRPr>
          </a:p>
        </p:txBody>
      </p:sp>
      <p:pic>
        <p:nvPicPr>
          <p:cNvPr id="8" name="Рисунок 7" descr="участки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4" y="332656"/>
            <a:ext cx="4114800" cy="4114800"/>
          </a:xfrm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1187624" y="4725144"/>
            <a:ext cx="6840760" cy="1512168"/>
          </a:xfrm>
        </p:spPr>
        <p:txBody>
          <a:bodyPr>
            <a:normAutofit fontScale="92500"/>
          </a:bodyPr>
          <a:lstStyle/>
          <a:p>
            <a:r>
              <a:rPr lang="ru-RU" sz="18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Огород в детском саду является одним из условий, которое необходимо для осуществления экологического  воспитания детей с целью ознакомления детей с природой и ее сезонными изменениями. Кроме  этого, огород и посильный труд детей на его территории оказывают влияние на формирование элементарных экологических представлений. </a:t>
            </a:r>
            <a:endParaRPr lang="ru-RU" sz="1800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8682C2-52E8-43B2-8B20-6AD9DFA0E9B0}" type="slidenum">
              <a:rPr lang="ru-RU"/>
              <a:pPr>
                <a:defRPr/>
              </a:pPr>
              <a:t>84</a:t>
            </a:fld>
            <a:endParaRPr lang="ru-RU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3.33333E-6  C 0.06892 3.33333E-6  0.125 0.02847  0.125 0.06389  C 0.125 0.09907  0.06892 0.12777  3.61111E-6 0.12777  C -0.0691 0.12777  -0.125 0.09907  -0.125 0.06389  C -0.125 0.02847  -0.0691 3.33333E-6  3.61111E-6 3.33333E-6  Z " pathEditMode="relative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643042" y="285728"/>
            <a:ext cx="5072098" cy="928694"/>
          </a:xfrm>
        </p:spPr>
        <p:txBody>
          <a:bodyPr>
            <a:normAutofit fontScale="90000"/>
          </a:bodyPr>
          <a:lstStyle/>
          <a:p>
            <a:r>
              <a:rPr lang="ru-RU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Приобретение и ремонтные работы.</a:t>
            </a:r>
            <a:endParaRPr lang="ru-RU" sz="36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half" idx="1"/>
          </p:nvPr>
        </p:nvSpPr>
        <p:spPr>
          <a:xfrm>
            <a:off x="611560" y="1772816"/>
            <a:ext cx="3744416" cy="446449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1.Приобретено</a:t>
            </a:r>
          </a:p>
          <a:p>
            <a:pPr>
              <a:buFont typeface="Wingdings" pitchFamily="2" charset="2"/>
              <a:buChar char="Ø"/>
            </a:pPr>
            <a:r>
              <a:rPr lang="ru-RU" sz="18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установлено физкультурное оборудование на спортивную площадку.</a:t>
            </a:r>
          </a:p>
          <a:p>
            <a:pPr>
              <a:buFont typeface="Wingdings" pitchFamily="2" charset="2"/>
              <a:buChar char="Ø"/>
            </a:pPr>
            <a:r>
              <a:rPr lang="ru-RU" sz="18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Оборудование для кабинетов «Юный конструктор», «Мини лаборатории», активную переносную акустическую систему </a:t>
            </a:r>
            <a:r>
              <a:rPr lang="en-US" sz="18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Fender</a:t>
            </a:r>
            <a:r>
              <a:rPr lang="ru-RU" sz="18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комплекте с микрофоном в музыкальный	 зал ( ФГОС ДО)</a:t>
            </a:r>
          </a:p>
          <a:p>
            <a:pPr>
              <a:buFont typeface="Wingdings" pitchFamily="2" charset="2"/>
              <a:buChar char="Ø"/>
            </a:pPr>
            <a:r>
              <a:rPr lang="ru-RU" sz="18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Чехлы для песочниц.</a:t>
            </a:r>
          </a:p>
          <a:p>
            <a:pPr>
              <a:buFont typeface="Wingdings" pitchFamily="2" charset="2"/>
              <a:buChar char="Ø"/>
            </a:pPr>
            <a:r>
              <a:rPr lang="ru-RU" sz="18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Флажки для оформления детских площадок.</a:t>
            </a:r>
          </a:p>
          <a:p>
            <a:pPr>
              <a:buNone/>
            </a:pPr>
            <a:endParaRPr lang="ru-RU" sz="1800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Содержимое 9" descr="SDC11804.JPG"/>
          <p:cNvPicPr>
            <a:picLocks noGrp="1" noChangeAspect="1"/>
          </p:cNvPicPr>
          <p:nvPr>
            <p:ph sz="quarter" idx="3"/>
          </p:nvPr>
        </p:nvPicPr>
        <p:blipFill>
          <a:blip r:embed="rId2" cstate="print"/>
          <a:stretch>
            <a:fillRect/>
          </a:stretch>
        </p:blipFill>
        <p:spPr>
          <a:xfrm>
            <a:off x="6215074" y="4964916"/>
            <a:ext cx="1571625" cy="1178719"/>
          </a:xfrm>
        </p:spPr>
      </p:pic>
      <p:sp>
        <p:nvSpPr>
          <p:cNvPr id="9" name="Текст 7"/>
          <p:cNvSpPr>
            <a:spLocks noGrp="1"/>
          </p:cNvSpPr>
          <p:nvPr>
            <p:ph sz="quarter" idx="2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ru-RU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Отремонтировали.</a:t>
            </a:r>
          </a:p>
          <a:p>
            <a:pPr>
              <a:buFont typeface="Wingdings" pitchFamily="2" charset="2"/>
              <a:buChar char="Ø"/>
            </a:pPr>
            <a:r>
              <a:rPr lang="ru-RU" sz="18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Систему отопления</a:t>
            </a:r>
          </a:p>
          <a:p>
            <a:pPr>
              <a:buFont typeface="Wingdings" pitchFamily="2" charset="2"/>
              <a:buChar char="Ø"/>
            </a:pPr>
            <a:r>
              <a:rPr lang="ru-RU" sz="18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Покрашены лестничные пролеты.</a:t>
            </a:r>
          </a:p>
          <a:p>
            <a:pPr>
              <a:buFont typeface="Wingdings" pitchFamily="2" charset="2"/>
              <a:buChar char="Ø"/>
            </a:pPr>
            <a:r>
              <a:rPr lang="ru-RU" sz="18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Выполнены работы по Программе «Доступная среда»</a:t>
            </a:r>
          </a:p>
          <a:p>
            <a:pPr>
              <a:buFont typeface="Wingdings" pitchFamily="2" charset="2"/>
              <a:buChar char="Ø"/>
            </a:pPr>
            <a:r>
              <a:rPr lang="ru-RU" sz="18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Обновлены и покрашены малые формы.</a:t>
            </a:r>
          </a:p>
          <a:p>
            <a:pPr>
              <a:buFont typeface="Wingdings" pitchFamily="2" charset="2"/>
              <a:buChar char="Ø"/>
            </a:pPr>
            <a:r>
              <a:rPr lang="ru-RU" sz="18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Покрашены лестничные пролеты.</a:t>
            </a:r>
          </a:p>
          <a:p>
            <a:pPr>
              <a:buFont typeface="Wingdings" pitchFamily="2" charset="2"/>
              <a:buChar char="Ø"/>
            </a:pPr>
            <a:endParaRPr lang="ru-RU" sz="1800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Наши субботники.</a:t>
            </a:r>
            <a:endParaRPr lang="ru-RU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Субботник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tretch>
            <a:fillRect/>
          </a:stretch>
        </p:blipFill>
        <p:spPr>
          <a:xfrm>
            <a:off x="2339752" y="332656"/>
            <a:ext cx="4680520" cy="4680520"/>
          </a:xfrm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18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Сотрудники детского сада совместно с родителями </a:t>
            </a:r>
          </a:p>
          <a:p>
            <a:r>
              <a:rPr lang="ru-RU" sz="18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принимают участия в субботниках по благоустройству сада.</a:t>
            </a:r>
            <a:endParaRPr lang="ru-RU" sz="1800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3.2.  Обеспечение безопасности жизни и деятельности детей.</a:t>
            </a:r>
            <a:endParaRPr lang="ru-RU" sz="32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half" idx="1"/>
          </p:nvPr>
        </p:nvSpPr>
        <p:spPr>
          <a:xfrm>
            <a:off x="611560" y="1772816"/>
            <a:ext cx="3744416" cy="4464496"/>
          </a:xfrm>
        </p:spPr>
        <p:txBody>
          <a:bodyPr>
            <a:noAutofit/>
          </a:bodyPr>
          <a:lstStyle/>
          <a:p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Большое внимание в  детском саду обращается на безопасность. Учреждение по периметру огорожено забором. </a:t>
            </a:r>
          </a:p>
          <a:p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Ворота и калитка постоянно закрыты. Установлены  три внешние камеры . Двери металлические. Имеются </a:t>
            </a:r>
            <a:r>
              <a:rPr lang="ru-RU" sz="1600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домофоны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 Имеется  физическая и техническая охрана. Соблюдается пропускной режим. Оформлены паспорта безопасности и по безопасности дорожного движения. В кабинете по безопасности с детьми проводится  разнообразная профилактическая работа по плану. На родительском собрании часто выступает инспектор ГИБДД.</a:t>
            </a:r>
            <a:endParaRPr lang="ru-RU" sz="1600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Содержимое 10" descr="DSCF2723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6660232" y="1412776"/>
            <a:ext cx="1332310" cy="1776413"/>
          </a:xfrm>
        </p:spPr>
      </p:pic>
      <p:pic>
        <p:nvPicPr>
          <p:cNvPr id="12" name="Содержимое 11" descr="SDC10601.JPG"/>
          <p:cNvPicPr>
            <a:picLocks noGrp="1" noChangeAspect="1"/>
          </p:cNvPicPr>
          <p:nvPr>
            <p:ph sz="quarter" idx="3"/>
          </p:nvPr>
        </p:nvPicPr>
        <p:blipFill>
          <a:blip r:embed="rId3" cstate="print"/>
          <a:stretch>
            <a:fillRect/>
          </a:stretch>
        </p:blipFill>
        <p:spPr>
          <a:xfrm>
            <a:off x="4716017" y="3253644"/>
            <a:ext cx="3690192" cy="2767644"/>
          </a:xfr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Андрейцев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1604" y="428604"/>
            <a:ext cx="6149222" cy="6149222"/>
          </a:xfr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Андрейцев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1604" y="428604"/>
            <a:ext cx="6149222" cy="6149222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Общие характеристики учреждения.</a:t>
            </a:r>
            <a:endParaRPr lang="ru-RU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666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0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i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Лицензия на образовательную деятельность:</a:t>
                      </a:r>
                      <a:endParaRPr lang="ru-RU" sz="14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i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серия  50 Л 01 № 0004170,</a:t>
                      </a:r>
                      <a:r>
                        <a:rPr lang="ru-RU" sz="1400" b="1" i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r>
                        <a:rPr lang="ru-RU" sz="1400" i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регистрационный №72289   от 23.10.2014 г.</a:t>
                      </a:r>
                    </a:p>
                  </a:txBody>
                  <a:tcPr marL="68580" marR="68580" marT="0" marB="0">
                    <a:solidFill>
                      <a:srgbClr val="F2F6C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ru-RU" sz="14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Свидетельство государственной аккредитации:</a:t>
                      </a:r>
                      <a:endParaRPr lang="ru-RU" sz="1400" i="1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4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А</a:t>
                      </a:r>
                      <a:r>
                        <a:rPr lang="ru-RU" sz="140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 147889 регистрационный № 2789 от 23 июня 2008 г</a:t>
                      </a:r>
                      <a:br>
                        <a:rPr lang="ru-RU" sz="140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40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2008г. детский сад прошел аккредитацию и получил статус дошкольного образовательного учреждения « </a:t>
                      </a:r>
                      <a:r>
                        <a:rPr lang="ru-RU" sz="14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Центр развития ребенка- Детский сад №84 «Золотое зернышко»</a:t>
                      </a:r>
                      <a:r>
                        <a:rPr lang="ru-RU" sz="140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/>
                      </a:r>
                      <a:br>
                        <a:rPr lang="ru-RU" sz="140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endParaRPr lang="ru-RU" sz="14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ru-RU" sz="14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Адрес: </a:t>
                      </a:r>
                      <a:r>
                        <a:rPr lang="ru-RU" sz="140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ул. Центральная, д.21, с Кудиново,  Ногинский район  Московская область, 142435.</a:t>
                      </a:r>
                    </a:p>
                    <a:p>
                      <a:endParaRPr lang="ru-RU" sz="14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ru-RU" sz="14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Электронная почта</a:t>
                      </a:r>
                      <a:r>
                        <a:rPr lang="ru-RU" sz="140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en-US" sz="140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lang="ru-RU" sz="140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40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lang="ru-RU" sz="140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.84.</a:t>
                      </a:r>
                      <a:r>
                        <a:rPr lang="en-US" sz="1400" i="1" kern="1200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Zolotoy</a:t>
                      </a:r>
                      <a:r>
                        <a:rPr lang="ru-RU" sz="140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@ </a:t>
                      </a:r>
                      <a:r>
                        <a:rPr lang="en-US" sz="140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mail</a:t>
                      </a:r>
                      <a:r>
                        <a:rPr lang="ru-RU" sz="140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400" i="1" kern="1200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ru</a:t>
                      </a:r>
                      <a:r>
                        <a:rPr lang="ru-RU" sz="140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    телефон. 8-496-51-62-192</a:t>
                      </a:r>
                      <a:endParaRPr lang="ru-RU" sz="14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ru-RU" sz="14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Сайт: </a:t>
                      </a:r>
                      <a:r>
                        <a:rPr lang="ru-RU" sz="1400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http://ds_84_zolotoe_zernyshko.a2b2.ru/</a:t>
                      </a:r>
                      <a:endParaRPr lang="ru-RU" sz="1400" i="1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  https://vk.com/club117123997    </a:t>
                      </a:r>
                      <a:r>
                        <a:rPr lang="ru-RU" sz="1400" i="1" kern="1200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nadezdakokoreva</a:t>
                      </a:r>
                      <a:endParaRPr lang="ru-RU" sz="1400" i="1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71600" y="152767"/>
            <a:ext cx="6584900" cy="971977"/>
          </a:xfrm>
        </p:spPr>
        <p:txBody>
          <a:bodyPr>
            <a:normAutofit/>
          </a:bodyPr>
          <a:lstStyle/>
          <a:p>
            <a:r>
              <a:rPr lang="ru-RU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3.3 Медицинское обслуживание.</a:t>
            </a:r>
            <a:endParaRPr lang="ru-RU" sz="32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half" idx="1"/>
          </p:nvPr>
        </p:nvSpPr>
        <p:spPr>
          <a:xfrm>
            <a:off x="611560" y="1052736"/>
            <a:ext cx="3744416" cy="5328592"/>
          </a:xfrm>
        </p:spPr>
        <p:txBody>
          <a:bodyPr>
            <a:noAutofit/>
          </a:bodyPr>
          <a:lstStyle/>
          <a:p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Ежегодно дошкольники проходят медицинский осмотр  узкими специалистами    проводится диагностика уровня физического развития и состояния здоровья детей.</a:t>
            </a:r>
          </a:p>
          <a:p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ДОУ имеется медицинский блок: медицинский, процедурный кабинеты и изолятор.</a:t>
            </a:r>
          </a:p>
          <a:p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Медицинское  обслуживание  детей  в  детском саду  обеспечивается медицинской  сестрой  учреждения    и  совместно с администрацией  детского сада   несет ответственность за здоровье  и  физическое  развитие  детей,  проведение  лечебно - профилактических  мероприятий,  соблюдение  санитарно - гигиенических норм,  режима,  качества питания.</a:t>
            </a:r>
          </a:p>
          <a:p>
            <a:endParaRPr lang="ru-RU" sz="1600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Содержимое 10" descr="DSCF2723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5652120" y="955272"/>
            <a:ext cx="2268414" cy="1701310"/>
          </a:xfrm>
        </p:spPr>
      </p:pic>
      <p:pic>
        <p:nvPicPr>
          <p:cNvPr id="12" name="Содержимое 11" descr="SDC10601.JPG"/>
          <p:cNvPicPr>
            <a:picLocks noGrp="1" noChangeAspect="1"/>
          </p:cNvPicPr>
          <p:nvPr>
            <p:ph sz="quarter" idx="3"/>
          </p:nvPr>
        </p:nvPicPr>
        <p:blipFill>
          <a:blip r:embed="rId3" cstate="print"/>
          <a:stretch>
            <a:fillRect/>
          </a:stretch>
        </p:blipFill>
        <p:spPr>
          <a:xfrm>
            <a:off x="5523246" y="2777115"/>
            <a:ext cx="2433130" cy="3244173"/>
          </a:xfr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3.4. Качество и организация питания.</a:t>
            </a:r>
            <a:endParaRPr lang="ru-RU" sz="32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18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Большое внимание уделяется организации питания детей  в ДОУ. Питание – одно из ключевых факторов, определяющих качество и жизнь ребёнка, его рост и развитие. Питание в ДОУ организовано в соответствии с санитарно-гигиеническими требованиями. Снабжение детского сада продуктами питания и его организация осуществляется поставщикам, выигравшим муниципальный контракт ООО «</a:t>
            </a:r>
            <a:r>
              <a:rPr lang="ru-RU" sz="1800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Ямкинский</a:t>
            </a:r>
            <a:r>
              <a:rPr lang="ru-RU" sz="18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молочный завод». Имеется десятидневное меню. Ежемесячно проводится анализ питания по натуральным нормам, подсчитывается калорийность. Контроль за качеством питания разнообразием и витаминизацией блюд, закладкой продуктов питания, кулинарной обработкой, выходом блюд, вкусовыми качествами пищи, правильностью хранения и соблюдением сроков реализации продуктов питания осуществляет старшая медсестра детского сада. </a:t>
            </a:r>
          </a:p>
          <a:p>
            <a:r>
              <a:rPr lang="ru-RU" sz="18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Приказом заведующей работает </a:t>
            </a:r>
            <a:r>
              <a:rPr lang="ru-RU" sz="1800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бракеражная</a:t>
            </a:r>
            <a:r>
              <a:rPr lang="ru-RU" sz="18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комиссия, члены  которой систематически   проверяют закладку продуктов на пищеблоке, соответствие норм выдачи пищи (подтверждено актами). </a:t>
            </a:r>
            <a:endParaRPr lang="ru-RU" sz="1800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Затраты на питание.</a:t>
            </a:r>
            <a:endParaRPr lang="ru-RU" sz="40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Ясли.</a:t>
            </a:r>
            <a:r>
              <a:rPr lang="ru-RU" dirty="0" smtClean="0"/>
              <a:t>   </a:t>
            </a:r>
            <a:r>
              <a:rPr lang="ru-RU" dirty="0" smtClean="0">
                <a:solidFill>
                  <a:schemeClr val="tx2"/>
                </a:solidFill>
              </a:rPr>
              <a:t>2014- 106,4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              2015-  112,8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sz="half" idx="2"/>
          </p:nvPr>
        </p:nvGraphicFramePr>
        <p:xfrm>
          <a:off x="457200" y="2174875"/>
          <a:ext cx="4040188" cy="395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Сад.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        2014 г-148.5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                    2015-157,5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10" name="Содержимое 9"/>
          <p:cNvGraphicFramePr>
            <a:graphicFrameLocks noGrp="1"/>
          </p:cNvGraphicFramePr>
          <p:nvPr>
            <p:ph sz="quarter" idx="4"/>
          </p:nvPr>
        </p:nvGraphicFramePr>
        <p:xfrm>
          <a:off x="4572000" y="2071678"/>
          <a:ext cx="4284693" cy="3983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Результаты деятельности ДОУ</a:t>
            </a:r>
            <a:br>
              <a:rPr lang="ru-RU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 снижению заболеваемости.</a:t>
            </a:r>
            <a:endParaRPr lang="ru-RU" sz="36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half" idx="1"/>
          </p:nvPr>
        </p:nvGraphicFramePr>
        <p:xfrm>
          <a:off x="457200" y="16002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Содержимое 8"/>
          <p:cNvGraphicFramePr>
            <a:graphicFrameLocks noGrp="1"/>
          </p:cNvGraphicFramePr>
          <p:nvPr>
            <p:ph sz="half" idx="2"/>
          </p:nvPr>
        </p:nvGraphicFramePr>
        <p:xfrm>
          <a:off x="4648200" y="1600200"/>
          <a:ext cx="4038600" cy="307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7720"/>
                <a:gridCol w="807720"/>
                <a:gridCol w="807720"/>
                <a:gridCol w="807720"/>
                <a:gridCol w="80772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Пропуск 1 ребенком по болезни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% ЧБД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% простудных заболеваний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Посещаемость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2012-2013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34 823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2013-2014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15.8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35 900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2014-2015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36 306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2015-2016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12,8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42 743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619672" y="274638"/>
            <a:ext cx="6192688" cy="1066130"/>
          </a:xfrm>
        </p:spPr>
        <p:txBody>
          <a:bodyPr>
            <a:normAutofit/>
          </a:bodyPr>
          <a:lstStyle/>
          <a:p>
            <a:r>
              <a:rPr lang="ru-RU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Показатели здоровья детей.</a:t>
            </a:r>
            <a:endParaRPr lang="ru-RU" sz="32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Анализ здоровья детей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Содержимое 9"/>
          <p:cNvGraphicFramePr>
            <a:graphicFrameLocks noGrp="1"/>
          </p:cNvGraphicFramePr>
          <p:nvPr>
            <p:ph sz="half" idx="2"/>
          </p:nvPr>
        </p:nvGraphicFramePr>
        <p:xfrm>
          <a:off x="457200" y="2174875"/>
          <a:ext cx="4040188" cy="194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0424"/>
                <a:gridCol w="576064"/>
                <a:gridCol w="648072"/>
                <a:gridCol w="504056"/>
                <a:gridCol w="504056"/>
                <a:gridCol w="1077516"/>
              </a:tblGrid>
              <a:tr h="370840">
                <a:tc>
                  <a:txBody>
                    <a:bodyPr/>
                    <a:lstStyle/>
                    <a:p>
                      <a:r>
                        <a:rPr lang="ru-RU" i="1" dirty="0" smtClean="0"/>
                        <a:t>Год</a:t>
                      </a:r>
                      <a:endParaRPr lang="ru-RU" i="1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ru-RU" i="1" dirty="0" smtClean="0"/>
                        <a:t>Группы здоровья</a:t>
                      </a:r>
                      <a:endParaRPr lang="ru-RU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3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4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Индекс здоровья</a:t>
                      </a:r>
                      <a:endParaRPr lang="ru-RU" sz="12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2013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190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18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19%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2014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189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20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22%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2015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195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14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25%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5004048" y="1916831"/>
            <a:ext cx="3682752" cy="648073"/>
          </a:xfrm>
        </p:spPr>
        <p:txBody>
          <a:bodyPr>
            <a:normAutofit/>
          </a:bodyPr>
          <a:lstStyle/>
          <a:p>
            <a:pPr algn="ctr"/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Анализ здоровья детей.</a:t>
            </a:r>
            <a:endParaRPr lang="ru-RU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sz="quarter" idx="4"/>
          </p:nvPr>
        </p:nvGraphicFramePr>
        <p:xfrm>
          <a:off x="4716016" y="2132856"/>
          <a:ext cx="4041776" cy="404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256"/>
                <a:gridCol w="576064"/>
                <a:gridCol w="576064"/>
                <a:gridCol w="585392"/>
              </a:tblGrid>
              <a:tr h="370840">
                <a:tc>
                  <a:txBody>
                    <a:bodyPr/>
                    <a:lstStyle/>
                    <a:p>
                      <a:endParaRPr lang="ru-RU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i="1" dirty="0" smtClean="0"/>
                        <a:t>2013</a:t>
                      </a:r>
                      <a:endParaRPr lang="ru-RU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i="1" dirty="0" smtClean="0"/>
                        <a:t>2014</a:t>
                      </a:r>
                      <a:endParaRPr lang="ru-RU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i="1" dirty="0" smtClean="0"/>
                        <a:t>2015</a:t>
                      </a:r>
                      <a:endParaRPr lang="ru-RU" sz="1200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Нормальное физическое развитие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180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195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202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Дефицит массы тела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7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10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Избыток массы тела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6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7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12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Нарушение осанки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12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11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13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Плоскостопие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16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17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11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Низкий рост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7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5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3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Высокий рост 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22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25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25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4365104"/>
            <a:ext cx="1584176" cy="2112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C:\Users\Сергей\Desktop\Надя 13\клипарты\физкультур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052736"/>
            <a:ext cx="2133604" cy="11551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619672" y="274638"/>
            <a:ext cx="6192688" cy="1066130"/>
          </a:xfrm>
        </p:spPr>
        <p:txBody>
          <a:bodyPr>
            <a:normAutofit/>
          </a:bodyPr>
          <a:lstStyle/>
          <a:p>
            <a:r>
              <a:rPr lang="ru-RU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Показатели здоровья детей.</a:t>
            </a:r>
            <a:endParaRPr lang="ru-RU" sz="32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827584" y="1196753"/>
            <a:ext cx="3669804" cy="432048"/>
          </a:xfrm>
        </p:spPr>
        <p:txBody>
          <a:bodyPr>
            <a:normAutofit lnSpcReduction="10000"/>
          </a:bodyPr>
          <a:lstStyle/>
          <a:p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Заболеваемость (случаи)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Содержимое 9"/>
          <p:cNvGraphicFramePr>
            <a:graphicFrameLocks noGrp="1"/>
          </p:cNvGraphicFramePr>
          <p:nvPr>
            <p:ph sz="half" idx="2"/>
          </p:nvPr>
        </p:nvGraphicFramePr>
        <p:xfrm>
          <a:off x="251520" y="1700807"/>
          <a:ext cx="3960440" cy="1728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220"/>
                <a:gridCol w="1980220"/>
              </a:tblGrid>
              <a:tr h="432048">
                <a:tc>
                  <a:txBody>
                    <a:bodyPr/>
                    <a:lstStyle/>
                    <a:p>
                      <a:r>
                        <a:rPr lang="ru-RU" dirty="0" smtClean="0"/>
                        <a:t>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ru-RU" dirty="0" smtClean="0"/>
                        <a:t>2013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70</a:t>
                      </a:r>
                      <a:endParaRPr lang="ru-RU" dirty="0"/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ru-RU" dirty="0" smtClean="0"/>
                        <a:t>2014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58</a:t>
                      </a:r>
                      <a:endParaRPr lang="ru-RU" dirty="0"/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ru-RU" dirty="0" smtClean="0"/>
                        <a:t>2015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37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5004048" y="1916831"/>
            <a:ext cx="3682752" cy="648073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Число дней пропущенных 1 ребенком</a:t>
            </a:r>
            <a:endParaRPr lang="ru-RU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Содержимое 10"/>
          <p:cNvGraphicFramePr>
            <a:graphicFrameLocks noGrp="1"/>
          </p:cNvGraphicFramePr>
          <p:nvPr>
            <p:ph sz="quarter" idx="4"/>
          </p:nvPr>
        </p:nvGraphicFramePr>
        <p:xfrm>
          <a:off x="5076056" y="2924944"/>
          <a:ext cx="3753744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6872"/>
                <a:gridCol w="1876872"/>
              </a:tblGrid>
              <a:tr h="198022">
                <a:tc>
                  <a:txBody>
                    <a:bodyPr/>
                    <a:lstStyle/>
                    <a:p>
                      <a:r>
                        <a:rPr lang="ru-RU" dirty="0" smtClean="0"/>
                        <a:t>2012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15</a:t>
                      </a:r>
                      <a:endParaRPr lang="ru-RU" dirty="0"/>
                    </a:p>
                  </a:txBody>
                  <a:tcPr/>
                </a:tc>
              </a:tr>
              <a:tr h="198022">
                <a:tc>
                  <a:txBody>
                    <a:bodyPr/>
                    <a:lstStyle/>
                    <a:p>
                      <a:r>
                        <a:rPr lang="ru-RU" dirty="0" smtClean="0"/>
                        <a:t>2013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14,7</a:t>
                      </a:r>
                      <a:endParaRPr lang="ru-RU" dirty="0"/>
                    </a:p>
                  </a:txBody>
                  <a:tcPr/>
                </a:tc>
              </a:tr>
              <a:tr h="198022">
                <a:tc>
                  <a:txBody>
                    <a:bodyPr/>
                    <a:lstStyle/>
                    <a:p>
                      <a:r>
                        <a:rPr lang="ru-RU" dirty="0" smtClean="0"/>
                        <a:t>2014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13</a:t>
                      </a:r>
                      <a:endParaRPr lang="ru-RU" dirty="0"/>
                    </a:p>
                  </a:txBody>
                  <a:tcPr/>
                </a:tc>
              </a:tr>
              <a:tr h="198022">
                <a:tc>
                  <a:txBody>
                    <a:bodyPr/>
                    <a:lstStyle/>
                    <a:p>
                      <a:r>
                        <a:rPr lang="ru-RU" dirty="0" smtClean="0"/>
                        <a:t>2015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12,8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3717032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763688" y="274638"/>
            <a:ext cx="5760640" cy="994122"/>
          </a:xfrm>
        </p:spPr>
        <p:txBody>
          <a:bodyPr>
            <a:normAutofit fontScale="90000"/>
          </a:bodyPr>
          <a:lstStyle/>
          <a:p>
            <a:r>
              <a:rPr lang="ru-RU" sz="4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4.2. Достижения педагогов.</a:t>
            </a:r>
            <a:endParaRPr lang="ru-RU" sz="40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Содержимое 9"/>
          <p:cNvGraphicFramePr>
            <a:graphicFrameLocks noGrp="1"/>
          </p:cNvGraphicFramePr>
          <p:nvPr>
            <p:ph idx="1"/>
          </p:nvPr>
        </p:nvGraphicFramePr>
        <p:xfrm>
          <a:off x="467545" y="1500174"/>
          <a:ext cx="7462040" cy="5264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8507"/>
                <a:gridCol w="3071247"/>
                <a:gridCol w="2387853"/>
                <a:gridCol w="1094433"/>
              </a:tblGrid>
              <a:tr h="36875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825605"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Серебряная медаль</a:t>
                      </a:r>
                    </a:p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ВДНХ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 достигнутые успехи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чел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568649"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Нагрудный знак  «Почетный работник общего образования Российской Федерации»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чел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320967"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Почетная Грамота Министерства Образования Российской Федерации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чел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180525"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Почетная  Грамота Министерства Образования Московской области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чел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Содержимое 9"/>
          <p:cNvGraphicFramePr>
            <a:graphicFrameLocks noGrp="1"/>
          </p:cNvGraphicFramePr>
          <p:nvPr>
            <p:ph idx="1"/>
          </p:nvPr>
        </p:nvGraphicFramePr>
        <p:xfrm>
          <a:off x="539552" y="692696"/>
          <a:ext cx="7643191" cy="47060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526"/>
                <a:gridCol w="2222793"/>
                <a:gridCol w="1728192"/>
                <a:gridCol w="792088"/>
                <a:gridCol w="2242592"/>
              </a:tblGrid>
              <a:tr h="40841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4084"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Благодарность Московской областной ДУМЫ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 достигнутые успехи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чел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14084"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Диплом Московской областной Думы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чел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14084"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Почетная Грамота Главы города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 чел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14084"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Почетная Грамота Управления Образования 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чел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14084"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Почетная Грамота Главы  </a:t>
                      </a:r>
                      <a:r>
                        <a:rPr lang="ru-RU" i="1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Аксено-Бутырского</a:t>
                      </a:r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поселения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 чел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DC121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3566" y="244834"/>
            <a:ext cx="7841771" cy="5881329"/>
          </a:xfr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85786" y="274638"/>
            <a:ext cx="7901014" cy="72547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Наши грамоты.</a:t>
            </a:r>
            <a:endParaRPr lang="ru-RU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Дипломы Маугли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1142984"/>
            <a:ext cx="6786610" cy="5423734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3671</TotalTime>
  <Words>4674</Words>
  <Application>Microsoft Office PowerPoint</Application>
  <PresentationFormat>Экран (4:3)</PresentationFormat>
  <Paragraphs>1021</Paragraphs>
  <Slides>117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117</vt:i4>
      </vt:variant>
    </vt:vector>
  </HeadingPairs>
  <TitlesOfParts>
    <vt:vector size="118" baseType="lpstr">
      <vt:lpstr>Тема Office</vt:lpstr>
      <vt:lpstr>Заголовок</vt:lpstr>
      <vt:lpstr>       Уважаемые родители!</vt:lpstr>
      <vt:lpstr>Слайд 3</vt:lpstr>
      <vt:lpstr>       Уважаемые родители!</vt:lpstr>
      <vt:lpstr>Содержание  1 </vt:lpstr>
      <vt:lpstr>Содержание  2 </vt:lpstr>
      <vt:lpstr>Заголовок слайда</vt:lpstr>
      <vt:lpstr>Заголовок слайда</vt:lpstr>
      <vt:lpstr>1. Общие характеристики учреждения.</vt:lpstr>
      <vt:lpstr>Слайд 10</vt:lpstr>
      <vt:lpstr>Сведения о группах.</vt:lpstr>
      <vt:lpstr> Нормативно-правовая база детского  сада  </vt:lpstr>
      <vt:lpstr>Правила приема.</vt:lpstr>
      <vt:lpstr>Ясельная группа «Кроха»</vt:lpstr>
      <vt:lpstr>1 младшая  группа «Малышок»</vt:lpstr>
      <vt:lpstr> 2 младшая группа «Дюймовочка»</vt:lpstr>
      <vt:lpstr> 2 младшая группа «Чиполлино»»</vt:lpstr>
      <vt:lpstr>Средняя группа «Аленушка»</vt:lpstr>
      <vt:lpstr>Средняя группа «Колобок»»</vt:lpstr>
      <vt:lpstr> Старшая коррекционная группа   «Буратино»</vt:lpstr>
      <vt:lpstr> Старше-подготовительная  коррекционная группа  «Чебурашка»</vt:lpstr>
      <vt:lpstr>  Подготовительная коррекционная  группа  «Мальвина»</vt:lpstr>
      <vt:lpstr>      Управление детского сада.     </vt:lpstr>
      <vt:lpstr>    Социальная структура семей  воспитанников.     Соци</vt:lpstr>
      <vt:lpstr>    Социальный  статус   родителей   воспитанников.     Соци</vt:lpstr>
      <vt:lpstr>    Образовательный ценз  родителей   воспитанников.     Соци</vt:lpstr>
      <vt:lpstr>Вывод.</vt:lpstr>
      <vt:lpstr>      2.Особенности образовательного процесса.     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      2.1.Содержание обучения и воспитания детей.     </vt:lpstr>
      <vt:lpstr>Слайд 39</vt:lpstr>
      <vt:lpstr>Слайд 40</vt:lpstr>
      <vt:lpstr>Слайд 41</vt:lpstr>
      <vt:lpstr>Слайд 42</vt:lpstr>
      <vt:lpstr>2.2.Охрана и укрепление здоровья детей.</vt:lpstr>
      <vt:lpstr>Слайд 44</vt:lpstr>
      <vt:lpstr>Слайд 45</vt:lpstr>
      <vt:lpstr>Основные направления физкультурно-оздоровительной работы.</vt:lpstr>
      <vt:lpstr>Слайд 47</vt:lpstr>
      <vt:lpstr>Слайд 48</vt:lpstr>
      <vt:lpstr>Слайд 49</vt:lpstr>
      <vt:lpstr>Слайд 50</vt:lpstr>
      <vt:lpstr>Слайд 51</vt:lpstr>
      <vt:lpstr>Показатели здоровья детей.</vt:lpstr>
      <vt:lpstr>Показатели здоровья детей.</vt:lpstr>
      <vt:lpstr>Психолого-медико-педагогическая комиссия (ПМПК) </vt:lpstr>
      <vt:lpstr> Задачи  ПМК </vt:lpstr>
      <vt:lpstr>2.3. Дополнительные образовательные услуги.</vt:lpstr>
      <vt:lpstr>Театрализация в детском саду.</vt:lpstr>
      <vt:lpstr> Ритмика -хореография.</vt:lpstr>
      <vt:lpstr>«Музыкально- игровая гостиная </vt:lpstr>
      <vt:lpstr> Обучение грамоте</vt:lpstr>
      <vt:lpstr>« Игротерапия» </vt:lpstr>
      <vt:lpstr>«Основы Православной културы» </vt:lpstr>
      <vt:lpstr>     2.4.Основные формы работы с родителями.</vt:lpstr>
      <vt:lpstr>Слайд 64</vt:lpstr>
      <vt:lpstr> Совместная выставка ко Дню   Победы детей и родителей.</vt:lpstr>
      <vt:lpstr> Совместная выставка  детей  и родителей. «Лес и его обитатели»</vt:lpstr>
      <vt:lpstr> Совместная выставка детей и  родителей  « Новогоднее чудо»</vt:lpstr>
      <vt:lpstr> Проект «Россия Родина наша -нет ее краше!»</vt:lpstr>
      <vt:lpstr>«Клуб «Играем и учимся вместе с мамой»</vt:lpstr>
      <vt:lpstr>«Музыкально- игровая гостиная </vt:lpstr>
      <vt:lpstr>      3. Условия осуществления образовательного процесса.      </vt:lpstr>
      <vt:lpstr>Слайд 72</vt:lpstr>
      <vt:lpstr>Слайд 73</vt:lpstr>
      <vt:lpstr>Слайд 74</vt:lpstr>
      <vt:lpstr>    Наши группы.    </vt:lpstr>
      <vt:lpstr>Слайд 76</vt:lpstr>
      <vt:lpstr>Слайд 77</vt:lpstr>
      <vt:lpstr>Слайд 78</vt:lpstr>
      <vt:lpstr>Слайд 79</vt:lpstr>
      <vt:lpstr>Слайд 80</vt:lpstr>
      <vt:lpstr>Слайд 81</vt:lpstr>
      <vt:lpstr>        </vt:lpstr>
      <vt:lpstr>        </vt:lpstr>
      <vt:lpstr>        </vt:lpstr>
      <vt:lpstr> Приобретение и ремонтные работы.</vt:lpstr>
      <vt:lpstr>Наши субботники.</vt:lpstr>
      <vt:lpstr>3.2.  Обеспечение безопасности жизни и деятельности детей.</vt:lpstr>
      <vt:lpstr>Слайд 88</vt:lpstr>
      <vt:lpstr>Слайд 89</vt:lpstr>
      <vt:lpstr> 3.3 Медицинское обслуживание.</vt:lpstr>
      <vt:lpstr>3.4. Качество и организация питания.</vt:lpstr>
      <vt:lpstr>Затраты на питание.</vt:lpstr>
      <vt:lpstr>Результаты деятельности ДОУ по снижению заболеваемости.</vt:lpstr>
      <vt:lpstr>Показатели здоровья детей.</vt:lpstr>
      <vt:lpstr>Показатели здоровья детей.</vt:lpstr>
      <vt:lpstr>4.2. Достижения педагогов.</vt:lpstr>
      <vt:lpstr>Слайд 97</vt:lpstr>
      <vt:lpstr>Слайд 98</vt:lpstr>
      <vt:lpstr>Наши грамоты.</vt:lpstr>
      <vt:lpstr> Сокурова Н.В. Проект и презентация  "Россия - Родина наша, нет ее краше" </vt:lpstr>
      <vt:lpstr>  4.2.Достижения детей. РЕЗУЛЬТАТЫ СПАРТАКИАДЫ «МАУГЛИ» 20 мая 2016 года </vt:lpstr>
      <vt:lpstr>Дипломы победителям.</vt:lpstr>
      <vt:lpstr>Слайд 103</vt:lpstr>
      <vt:lpstr>  4.3. Мнение родителей о работе ДОУ. </vt:lpstr>
      <vt:lpstr>Информация в СМИ о деятельности ДОУ</vt:lpstr>
      <vt:lpstr>5. Кадровый потенциал.</vt:lpstr>
      <vt:lpstr> 5. Кадровый потенциал. Педагогический стаж педагогов. </vt:lpstr>
      <vt:lpstr>Образование педагогов.</vt:lpstr>
      <vt:lpstr>Возраст педагогов.</vt:lpstr>
      <vt:lpstr>Курсы повышения квалификации педагогов.</vt:lpstr>
      <vt:lpstr>Развитие кадрового потенциала.</vt:lpstr>
      <vt:lpstr>Психологическая гостиная</vt:lpstr>
      <vt:lpstr>6. Финансовые ресурсы и их использование.</vt:lpstr>
      <vt:lpstr>7.  Заключение. Перспективы и планы развития.</vt:lpstr>
      <vt:lpstr>Задачи на 2016-2017 учебный год.</vt:lpstr>
      <vt:lpstr>Слайд 116</vt:lpstr>
      <vt:lpstr>Слайд 117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Lenovo</dc:creator>
  <cp:lastModifiedBy>Сергей</cp:lastModifiedBy>
  <cp:revision>373</cp:revision>
  <dcterms:created xsi:type="dcterms:W3CDTF">2015-02-07T07:33:40Z</dcterms:created>
  <dcterms:modified xsi:type="dcterms:W3CDTF">2016-11-24T16:25:24Z</dcterms:modified>
</cp:coreProperties>
</file>